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99" r:id="rId6"/>
    <p:sldMasterId id="2147483712" r:id="rId7"/>
  </p:sldMasterIdLst>
  <p:notesMasterIdLst>
    <p:notesMasterId r:id="rId33"/>
  </p:notesMasterIdLst>
  <p:sldIdLst>
    <p:sldId id="258" r:id="rId8"/>
    <p:sldId id="265" r:id="rId9"/>
    <p:sldId id="266" r:id="rId10"/>
    <p:sldId id="274" r:id="rId11"/>
    <p:sldId id="275" r:id="rId12"/>
    <p:sldId id="269" r:id="rId13"/>
    <p:sldId id="261" r:id="rId14"/>
    <p:sldId id="262" r:id="rId15"/>
    <p:sldId id="264" r:id="rId16"/>
    <p:sldId id="277" r:id="rId17"/>
    <p:sldId id="263" r:id="rId18"/>
    <p:sldId id="278" r:id="rId19"/>
    <p:sldId id="259" r:id="rId20"/>
    <p:sldId id="279" r:id="rId21"/>
    <p:sldId id="267" r:id="rId22"/>
    <p:sldId id="281" r:id="rId23"/>
    <p:sldId id="268" r:id="rId24"/>
    <p:sldId id="282" r:id="rId25"/>
    <p:sldId id="260" r:id="rId26"/>
    <p:sldId id="270" r:id="rId27"/>
    <p:sldId id="283" r:id="rId28"/>
    <p:sldId id="271" r:id="rId29"/>
    <p:sldId id="272" r:id="rId30"/>
    <p:sldId id="273" r:id="rId31"/>
    <p:sldId id="276" r:id="rId32"/>
  </p:sldIdLst>
  <p:sldSz cx="9144000" cy="6858000" type="screen4x3"/>
  <p:notesSz cx="7099300" cy="102346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8">
          <p15:clr>
            <a:srgbClr val="A4A3A4"/>
          </p15:clr>
        </p15:guide>
        <p15:guide id="3" orient="horz" pos="1914">
          <p15:clr>
            <a:srgbClr val="A4A3A4"/>
          </p15:clr>
        </p15:guide>
        <p15:guide id="4" pos="339">
          <p15:clr>
            <a:srgbClr val="A4A3A4"/>
          </p15:clr>
        </p15:guide>
        <p15:guide id="5" pos="55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7CAD1-F775-4371-A4BD-4FE9C526011B}" v="8" dt="2019-12-03T17:16:09.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69" autoAdjust="0"/>
  </p:normalViewPr>
  <p:slideViewPr>
    <p:cSldViewPr snapToGrid="0">
      <p:cViewPr varScale="1">
        <p:scale>
          <a:sx n="103" d="100"/>
          <a:sy n="103" d="100"/>
        </p:scale>
        <p:origin x="1380" y="138"/>
      </p:cViewPr>
      <p:guideLst>
        <p:guide orient="horz" pos="2160"/>
        <p:guide orient="horz" pos="1798"/>
        <p:guide orient="horz" pos="1914"/>
        <p:guide pos="339"/>
        <p:guide pos="550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ntchev, Galia" userId="b313b995-bdd6-4f77-be1e-e58546daedb6" providerId="ADAL" clId="{8F47CAD1-F775-4371-A4BD-4FE9C526011B}"/>
    <pc:docChg chg="custSel modSld">
      <pc:chgData name="Guentchev, Galia" userId="b313b995-bdd6-4f77-be1e-e58546daedb6" providerId="ADAL" clId="{8F47CAD1-F775-4371-A4BD-4FE9C526011B}" dt="2019-12-03T17:17:16.969" v="66" actId="1076"/>
      <pc:docMkLst>
        <pc:docMk/>
      </pc:docMkLst>
      <pc:sldChg chg="addSp delSp modSp">
        <pc:chgData name="Guentchev, Galia" userId="b313b995-bdd6-4f77-be1e-e58546daedb6" providerId="ADAL" clId="{8F47CAD1-F775-4371-A4BD-4FE9C526011B}" dt="2019-12-03T17:17:16.969" v="66" actId="1076"/>
        <pc:sldMkLst>
          <pc:docMk/>
          <pc:sldMk cId="0" sldId="260"/>
        </pc:sldMkLst>
        <pc:spChg chg="mod ord">
          <ac:chgData name="Guentchev, Galia" userId="b313b995-bdd6-4f77-be1e-e58546daedb6" providerId="ADAL" clId="{8F47CAD1-F775-4371-A4BD-4FE9C526011B}" dt="2019-12-03T17:17:16.969" v="66" actId="1076"/>
          <ac:spMkLst>
            <pc:docMk/>
            <pc:sldMk cId="0" sldId="260"/>
            <ac:spMk id="2" creationId="{00000000-0000-0000-0000-000000000000}"/>
          </ac:spMkLst>
        </pc:spChg>
        <pc:spChg chg="mod">
          <ac:chgData name="Guentchev, Galia" userId="b313b995-bdd6-4f77-be1e-e58546daedb6" providerId="ADAL" clId="{8F47CAD1-F775-4371-A4BD-4FE9C526011B}" dt="2019-12-03T17:16:58.147" v="63" actId="20577"/>
          <ac:spMkLst>
            <pc:docMk/>
            <pc:sldMk cId="0" sldId="260"/>
            <ac:spMk id="3" creationId="{00000000-0000-0000-0000-000000000000}"/>
          </ac:spMkLst>
        </pc:spChg>
        <pc:spChg chg="mod ord">
          <ac:chgData name="Guentchev, Galia" userId="b313b995-bdd6-4f77-be1e-e58546daedb6" providerId="ADAL" clId="{8F47CAD1-F775-4371-A4BD-4FE9C526011B}" dt="2019-12-03T17:16:23.544" v="45" actId="166"/>
          <ac:spMkLst>
            <pc:docMk/>
            <pc:sldMk cId="0" sldId="260"/>
            <ac:spMk id="4" creationId="{00000000-0000-0000-0000-000000000000}"/>
          </ac:spMkLst>
        </pc:spChg>
        <pc:spChg chg="mod ord">
          <ac:chgData name="Guentchev, Galia" userId="b313b995-bdd6-4f77-be1e-e58546daedb6" providerId="ADAL" clId="{8F47CAD1-F775-4371-A4BD-4FE9C526011B}" dt="2019-12-03T17:17:14.273" v="65" actId="1076"/>
          <ac:spMkLst>
            <pc:docMk/>
            <pc:sldMk cId="0" sldId="260"/>
            <ac:spMk id="10" creationId="{00000000-0000-0000-0000-000000000000}"/>
          </ac:spMkLst>
        </pc:spChg>
        <pc:spChg chg="mod ord">
          <ac:chgData name="Guentchev, Galia" userId="b313b995-bdd6-4f77-be1e-e58546daedb6" providerId="ADAL" clId="{8F47CAD1-F775-4371-A4BD-4FE9C526011B}" dt="2019-12-03T17:17:11.398" v="64" actId="1076"/>
          <ac:spMkLst>
            <pc:docMk/>
            <pc:sldMk cId="0" sldId="260"/>
            <ac:spMk id="11" creationId="{00000000-0000-0000-0000-000000000000}"/>
          </ac:spMkLst>
        </pc:spChg>
        <pc:spChg chg="mod ord">
          <ac:chgData name="Guentchev, Galia" userId="b313b995-bdd6-4f77-be1e-e58546daedb6" providerId="ADAL" clId="{8F47CAD1-F775-4371-A4BD-4FE9C526011B}" dt="2019-12-03T17:16:45.880" v="51" actId="1076"/>
          <ac:spMkLst>
            <pc:docMk/>
            <pc:sldMk cId="0" sldId="260"/>
            <ac:spMk id="12" creationId="{00000000-0000-0000-0000-000000000000}"/>
          </ac:spMkLst>
        </pc:spChg>
        <pc:spChg chg="mod ord">
          <ac:chgData name="Guentchev, Galia" userId="b313b995-bdd6-4f77-be1e-e58546daedb6" providerId="ADAL" clId="{8F47CAD1-F775-4371-A4BD-4FE9C526011B}" dt="2019-12-03T17:16:26.063" v="46" actId="166"/>
          <ac:spMkLst>
            <pc:docMk/>
            <pc:sldMk cId="0" sldId="260"/>
            <ac:spMk id="13" creationId="{00000000-0000-0000-0000-000000000000}"/>
          </ac:spMkLst>
        </pc:spChg>
        <pc:picChg chg="add del mod">
          <ac:chgData name="Guentchev, Galia" userId="b313b995-bdd6-4f77-be1e-e58546daedb6" providerId="ADAL" clId="{8F47CAD1-F775-4371-A4BD-4FE9C526011B}" dt="2019-12-03T17:15:56.963" v="40" actId="478"/>
          <ac:picMkLst>
            <pc:docMk/>
            <pc:sldMk cId="0" sldId="260"/>
            <ac:picMk id="6" creationId="{4D046C89-BE20-4E53-B037-AAA99505BC88}"/>
          </ac:picMkLst>
        </pc:picChg>
        <pc:picChg chg="del mod">
          <ac:chgData name="Guentchev, Galia" userId="b313b995-bdd6-4f77-be1e-e58546daedb6" providerId="ADAL" clId="{8F47CAD1-F775-4371-A4BD-4FE9C526011B}" dt="2019-12-03T17:11:45.094" v="4" actId="478"/>
          <ac:picMkLst>
            <pc:docMk/>
            <pc:sldMk cId="0" sldId="260"/>
            <ac:picMk id="8" creationId="{00000000-0000-0000-0000-000000000000}"/>
          </ac:picMkLst>
        </pc:picChg>
        <pc:picChg chg="add mod">
          <ac:chgData name="Guentchev, Galia" userId="b313b995-bdd6-4f77-be1e-e58546daedb6" providerId="ADAL" clId="{8F47CAD1-F775-4371-A4BD-4FE9C526011B}" dt="2019-12-03T17:16:09.648" v="41" actId="931"/>
          <ac:picMkLst>
            <pc:docMk/>
            <pc:sldMk cId="0" sldId="260"/>
            <ac:picMk id="14" creationId="{F6AE30ED-BCAA-49F1-9AB1-30F390B6AF68}"/>
          </ac:picMkLst>
        </pc:picChg>
      </pc:sldChg>
    </pc:docChg>
  </pc:docChgLst>
  <pc:docChgLst>
    <pc:chgData name="Guentchev, Galia" userId="b313b995-bdd6-4f77-be1e-e58546daedb6" providerId="ADAL" clId="{33FFB6E7-2273-45D7-963F-F3C4CC578111}"/>
    <pc:docChg chg="modSld">
      <pc:chgData name="Guentchev, Galia" userId="b313b995-bdd6-4f77-be1e-e58546daedb6" providerId="ADAL" clId="{33FFB6E7-2273-45D7-963F-F3C4CC578111}" dt="2019-12-02T15:24:21.460" v="30" actId="1076"/>
      <pc:docMkLst>
        <pc:docMk/>
      </pc:docMkLst>
      <pc:sldChg chg="addSp modSp">
        <pc:chgData name="Guentchev, Galia" userId="b313b995-bdd6-4f77-be1e-e58546daedb6" providerId="ADAL" clId="{33FFB6E7-2273-45D7-963F-F3C4CC578111}" dt="2019-12-02T15:24:21.460" v="30" actId="1076"/>
        <pc:sldMkLst>
          <pc:docMk/>
          <pc:sldMk cId="3799667357" sldId="270"/>
        </pc:sldMkLst>
        <pc:spChg chg="mod ord">
          <ac:chgData name="Guentchev, Galia" userId="b313b995-bdd6-4f77-be1e-e58546daedb6" providerId="ADAL" clId="{33FFB6E7-2273-45D7-963F-F3C4CC578111}" dt="2019-12-02T15:23:21.123" v="16" actId="1076"/>
          <ac:spMkLst>
            <pc:docMk/>
            <pc:sldMk cId="3799667357" sldId="270"/>
            <ac:spMk id="7" creationId="{00000000-0000-0000-0000-000000000000}"/>
          </ac:spMkLst>
        </pc:spChg>
        <pc:spChg chg="mod ord">
          <ac:chgData name="Guentchev, Galia" userId="b313b995-bdd6-4f77-be1e-e58546daedb6" providerId="ADAL" clId="{33FFB6E7-2273-45D7-963F-F3C4CC578111}" dt="2019-12-02T15:24:17.491" v="29" actId="1076"/>
          <ac:spMkLst>
            <pc:docMk/>
            <pc:sldMk cId="3799667357" sldId="270"/>
            <ac:spMk id="8" creationId="{00000000-0000-0000-0000-000000000000}"/>
          </ac:spMkLst>
        </pc:spChg>
        <pc:spChg chg="ord">
          <ac:chgData name="Guentchev, Galia" userId="b313b995-bdd6-4f77-be1e-e58546daedb6" providerId="ADAL" clId="{33FFB6E7-2273-45D7-963F-F3C4CC578111}" dt="2019-12-02T15:22:54.024" v="6" actId="166"/>
          <ac:spMkLst>
            <pc:docMk/>
            <pc:sldMk cId="3799667357" sldId="270"/>
            <ac:spMk id="9" creationId="{00000000-0000-0000-0000-000000000000}"/>
          </ac:spMkLst>
        </pc:spChg>
        <pc:spChg chg="mod ord">
          <ac:chgData name="Guentchev, Galia" userId="b313b995-bdd6-4f77-be1e-e58546daedb6" providerId="ADAL" clId="{33FFB6E7-2273-45D7-963F-F3C4CC578111}" dt="2019-12-02T15:24:21.460" v="30" actId="1076"/>
          <ac:spMkLst>
            <pc:docMk/>
            <pc:sldMk cId="3799667357" sldId="270"/>
            <ac:spMk id="10" creationId="{00000000-0000-0000-0000-000000000000}"/>
          </ac:spMkLst>
        </pc:spChg>
        <pc:picChg chg="add mod">
          <ac:chgData name="Guentchev, Galia" userId="b313b995-bdd6-4f77-be1e-e58546daedb6" providerId="ADAL" clId="{33FFB6E7-2273-45D7-963F-F3C4CC578111}" dt="2019-12-02T15:24:06.559" v="26" actId="1076"/>
          <ac:picMkLst>
            <pc:docMk/>
            <pc:sldMk cId="3799667357" sldId="270"/>
            <ac:picMk id="4" creationId="{2F3ECDF3-BB7F-4F3C-9D35-4D4F147DEF7D}"/>
          </ac:picMkLst>
        </pc:picChg>
        <pc:picChg chg="add mod">
          <ac:chgData name="Guentchev, Galia" userId="b313b995-bdd6-4f77-be1e-e58546daedb6" providerId="ADAL" clId="{33FFB6E7-2273-45D7-963F-F3C4CC578111}" dt="2019-12-02T15:24:12.228" v="28" actId="1076"/>
          <ac:picMkLst>
            <pc:docMk/>
            <pc:sldMk cId="3799667357" sldId="270"/>
            <ac:picMk id="14" creationId="{4358FD03-BA53-4108-8711-3010B0FA5E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sv-SE"/>
          </a:p>
        </p:txBody>
      </p:sp>
      <p:sp>
        <p:nvSpPr>
          <p:cNvPr id="102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sv-SE"/>
          </a:p>
        </p:txBody>
      </p:sp>
      <p:sp>
        <p:nvSpPr>
          <p:cNvPr id="1229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02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sv-SE"/>
          </a:p>
        </p:txBody>
      </p:sp>
      <p:sp>
        <p:nvSpPr>
          <p:cNvPr id="102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D508EF8E-FC17-4030-95BE-24D07D654752}" type="slidenum">
              <a:rPr lang="sv-SE"/>
              <a:pPr>
                <a:defRPr/>
              </a:pPr>
              <a:t>‹#›</a:t>
            </a:fld>
            <a:endParaRPr lang="sv-SE"/>
          </a:p>
        </p:txBody>
      </p:sp>
    </p:spTree>
    <p:extLst>
      <p:ext uri="{BB962C8B-B14F-4D97-AF65-F5344CB8AC3E}">
        <p14:creationId xmlns:p14="http://schemas.microsoft.com/office/powerpoint/2010/main" val="5152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92188" y="768350"/>
            <a:ext cx="5114925" cy="3836988"/>
          </a:xfrm>
        </p:spPr>
      </p:sp>
      <p:sp>
        <p:nvSpPr>
          <p:cNvPr id="3" name="Platshållare för anteckningar 2"/>
          <p:cNvSpPr>
            <a:spLocks noGrp="1"/>
          </p:cNvSpPr>
          <p:nvPr>
            <p:ph type="body" idx="1"/>
          </p:nvPr>
        </p:nvSpPr>
        <p:spPr/>
        <p:txBody>
          <a:bodyPr/>
          <a:lstStyle/>
          <a:p>
            <a:r>
              <a:rPr lang="en-GB" sz="1300" dirty="0">
                <a:latin typeface="+mn-lt"/>
              </a:rPr>
              <a:t>A large improvement compared to CMIP5 is seen in the distribution of ETC intensities, as PRIMAVERA models better simulate more extreme ETCs. CMIP5 models underestimate the frequency of the stronger storms with higher vorticity and overestimate the frequency of the storms with lower vorticity. The PRIMAVERA models have overcome to a great extent these biases.</a:t>
            </a:r>
            <a:endParaRPr lang="sv-SE" dirty="0"/>
          </a:p>
        </p:txBody>
      </p:sp>
      <p:sp>
        <p:nvSpPr>
          <p:cNvPr id="4" name="Platshållare för bildnummer 3"/>
          <p:cNvSpPr>
            <a:spLocks noGrp="1"/>
          </p:cNvSpPr>
          <p:nvPr>
            <p:ph type="sldNum" sz="quarter" idx="10"/>
          </p:nvPr>
        </p:nvSpPr>
        <p:spPr/>
        <p:txBody>
          <a:bodyPr/>
          <a:lstStyle/>
          <a:p>
            <a:fld id="{2E286691-61D8-4C12-8F1D-4A760279856E}" type="slidenum">
              <a:rPr lang="en-GB" smtClean="0"/>
              <a:t>20</a:t>
            </a:fld>
            <a:endParaRPr lang="en-GB"/>
          </a:p>
        </p:txBody>
      </p:sp>
    </p:spTree>
    <p:extLst>
      <p:ext uri="{BB962C8B-B14F-4D97-AF65-F5344CB8AC3E}">
        <p14:creationId xmlns:p14="http://schemas.microsoft.com/office/powerpoint/2010/main" val="103500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92188" y="768350"/>
            <a:ext cx="5114925" cy="3836988"/>
          </a:xfrm>
        </p:spPr>
      </p:sp>
      <p:sp>
        <p:nvSpPr>
          <p:cNvPr id="3" name="Platshållare för anteckningar 2"/>
          <p:cNvSpPr>
            <a:spLocks noGrp="1"/>
          </p:cNvSpPr>
          <p:nvPr>
            <p:ph type="body" idx="1"/>
          </p:nvPr>
        </p:nvSpPr>
        <p:spPr/>
        <p:txBody>
          <a:bodyPr/>
          <a:lstStyle/>
          <a:p>
            <a:r>
              <a:rPr lang="sv-SE" dirty="0"/>
              <a:t>PRIMAVERA</a:t>
            </a:r>
            <a:r>
              <a:rPr lang="sv-SE" baseline="0" dirty="0"/>
              <a:t> </a:t>
            </a:r>
            <a:r>
              <a:rPr lang="sv-SE" baseline="0" dirty="0" err="1"/>
              <a:t>represents</a:t>
            </a:r>
            <a:r>
              <a:rPr lang="sv-SE" baseline="0" dirty="0"/>
              <a:t> </a:t>
            </a:r>
            <a:r>
              <a:rPr lang="sv-SE" baseline="0" dirty="0" err="1"/>
              <a:t>variability</a:t>
            </a:r>
            <a:r>
              <a:rPr lang="sv-SE" baseline="0" dirty="0"/>
              <a:t> </a:t>
            </a:r>
            <a:r>
              <a:rPr lang="sv-SE" baseline="0" dirty="0" err="1"/>
              <a:t>better</a:t>
            </a:r>
            <a:r>
              <a:rPr lang="sv-SE" baseline="0" dirty="0"/>
              <a:t> </a:t>
            </a:r>
            <a:r>
              <a:rPr lang="sv-SE" baseline="0" dirty="0" err="1"/>
              <a:t>than</a:t>
            </a:r>
            <a:r>
              <a:rPr lang="sv-SE" baseline="0" dirty="0"/>
              <a:t> </a:t>
            </a:r>
            <a:r>
              <a:rPr lang="sv-SE" baseline="0" dirty="0" err="1"/>
              <a:t>mean</a:t>
            </a:r>
            <a:r>
              <a:rPr lang="sv-SE" baseline="0" dirty="0"/>
              <a:t> </a:t>
            </a:r>
            <a:r>
              <a:rPr lang="sv-SE" baseline="0" dirty="0" err="1"/>
              <a:t>temperature</a:t>
            </a:r>
            <a:r>
              <a:rPr lang="sv-SE" baseline="0" dirty="0"/>
              <a:t>. PRIMAVERA </a:t>
            </a:r>
            <a:r>
              <a:rPr lang="sv-SE" baseline="0" dirty="0" err="1"/>
              <a:t>outperforms</a:t>
            </a:r>
            <a:r>
              <a:rPr lang="sv-SE" baseline="0" dirty="0"/>
              <a:t> CORDEX.</a:t>
            </a:r>
            <a:endParaRPr lang="sv-SE" dirty="0"/>
          </a:p>
        </p:txBody>
      </p:sp>
      <p:sp>
        <p:nvSpPr>
          <p:cNvPr id="4" name="Platshållare för bildnummer 3"/>
          <p:cNvSpPr>
            <a:spLocks noGrp="1"/>
          </p:cNvSpPr>
          <p:nvPr>
            <p:ph type="sldNum" sz="quarter" idx="10"/>
          </p:nvPr>
        </p:nvSpPr>
        <p:spPr/>
        <p:txBody>
          <a:bodyPr/>
          <a:lstStyle/>
          <a:p>
            <a:fld id="{2E286691-61D8-4C12-8F1D-4A760279856E}" type="slidenum">
              <a:rPr lang="en-GB" smtClean="0"/>
              <a:t>22</a:t>
            </a:fld>
            <a:endParaRPr lang="en-GB"/>
          </a:p>
        </p:txBody>
      </p:sp>
    </p:spTree>
    <p:extLst>
      <p:ext uri="{BB962C8B-B14F-4D97-AF65-F5344CB8AC3E}">
        <p14:creationId xmlns:p14="http://schemas.microsoft.com/office/powerpoint/2010/main" val="356684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92188" y="768350"/>
            <a:ext cx="5114925" cy="3836988"/>
          </a:xfrm>
        </p:spPr>
      </p:sp>
      <p:sp>
        <p:nvSpPr>
          <p:cNvPr id="3" name="Platshållare för anteckningar 2"/>
          <p:cNvSpPr>
            <a:spLocks noGrp="1"/>
          </p:cNvSpPr>
          <p:nvPr>
            <p:ph type="body" idx="1"/>
          </p:nvPr>
        </p:nvSpPr>
        <p:spPr/>
        <p:txBody>
          <a:bodyPr/>
          <a:lstStyle/>
          <a:p>
            <a:pPr defTabSz="954999" eaLnBrk="1" fontAlgn="auto" hangingPunct="1">
              <a:spcBef>
                <a:spcPts val="0"/>
              </a:spcBef>
              <a:spcAft>
                <a:spcPts val="0"/>
              </a:spcAft>
              <a:defRPr/>
            </a:pPr>
            <a:r>
              <a:rPr lang="sv-SE" dirty="0"/>
              <a:t>PRIMAVERA</a:t>
            </a:r>
            <a:r>
              <a:rPr lang="sv-SE" baseline="0" dirty="0"/>
              <a:t> </a:t>
            </a:r>
            <a:r>
              <a:rPr lang="sv-SE" baseline="0" dirty="0" err="1"/>
              <a:t>represents</a:t>
            </a:r>
            <a:r>
              <a:rPr lang="sv-SE" baseline="0" dirty="0"/>
              <a:t> </a:t>
            </a:r>
            <a:r>
              <a:rPr lang="sv-SE" baseline="0" dirty="0" err="1"/>
              <a:t>variability</a:t>
            </a:r>
            <a:r>
              <a:rPr lang="sv-SE" baseline="0" dirty="0"/>
              <a:t> </a:t>
            </a:r>
            <a:r>
              <a:rPr lang="sv-SE" baseline="0" dirty="0" err="1"/>
              <a:t>better</a:t>
            </a:r>
            <a:r>
              <a:rPr lang="sv-SE" baseline="0" dirty="0"/>
              <a:t> </a:t>
            </a:r>
            <a:r>
              <a:rPr lang="sv-SE" baseline="0" dirty="0" err="1"/>
              <a:t>than</a:t>
            </a:r>
            <a:r>
              <a:rPr lang="sv-SE" baseline="0" dirty="0"/>
              <a:t> </a:t>
            </a:r>
            <a:r>
              <a:rPr lang="sv-SE" baseline="0" dirty="0" err="1"/>
              <a:t>mean</a:t>
            </a:r>
            <a:r>
              <a:rPr lang="sv-SE" baseline="0" dirty="0"/>
              <a:t> </a:t>
            </a:r>
            <a:r>
              <a:rPr lang="sv-SE" baseline="0" dirty="0" err="1"/>
              <a:t>precipitation</a:t>
            </a:r>
            <a:r>
              <a:rPr lang="sv-SE" baseline="0" dirty="0"/>
              <a:t>. PRIMAVERA </a:t>
            </a:r>
            <a:r>
              <a:rPr lang="sv-SE" baseline="0" dirty="0" err="1"/>
              <a:t>outperforms</a:t>
            </a:r>
            <a:r>
              <a:rPr lang="sv-SE" baseline="0" dirty="0"/>
              <a:t> CORDEX.</a:t>
            </a:r>
            <a:endParaRPr lang="sv-SE" dirty="0"/>
          </a:p>
          <a:p>
            <a:endParaRPr lang="sv-SE" dirty="0"/>
          </a:p>
        </p:txBody>
      </p:sp>
      <p:sp>
        <p:nvSpPr>
          <p:cNvPr id="4" name="Platshållare för bildnummer 3"/>
          <p:cNvSpPr>
            <a:spLocks noGrp="1"/>
          </p:cNvSpPr>
          <p:nvPr>
            <p:ph type="sldNum" sz="quarter" idx="10"/>
          </p:nvPr>
        </p:nvSpPr>
        <p:spPr/>
        <p:txBody>
          <a:bodyPr/>
          <a:lstStyle/>
          <a:p>
            <a:fld id="{2E286691-61D8-4C12-8F1D-4A760279856E}" type="slidenum">
              <a:rPr lang="en-GB" smtClean="0"/>
              <a:t>23</a:t>
            </a:fld>
            <a:endParaRPr lang="en-GB"/>
          </a:p>
        </p:txBody>
      </p:sp>
    </p:spTree>
    <p:extLst>
      <p:ext uri="{BB962C8B-B14F-4D97-AF65-F5344CB8AC3E}">
        <p14:creationId xmlns:p14="http://schemas.microsoft.com/office/powerpoint/2010/main" val="1089056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E483E502-2B8D-4435-AFD9-83129F5D0399}" type="datetime1">
              <a:rPr lang="sv-SE" smtClean="0"/>
              <a:t>2019-12-03</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74DC3899-0587-430F-91A7-6277614E0CAA}" type="datetime1">
              <a:rPr lang="sv-SE" smtClean="0"/>
              <a:t>2019-12-03</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BCBB46E7-03D8-48A1-9A07-5B8DC9FC6EE0}" type="datetime1">
              <a:rPr lang="sv-SE" smtClean="0"/>
              <a:t>2019-12-03</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E82AE20F-C503-4853-8E04-92A0DB502C3C}" type="datetime1">
              <a:rPr lang="sv-SE" smtClean="0"/>
              <a:t>2019-12-03</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539B70EE-EA31-435E-BC8B-E9CF6456A240}" type="datetime1">
              <a:rPr lang="sv-SE" smtClean="0"/>
              <a:t>2019-12-03</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546D41C8-1ACB-41FC-B7B8-B8162B5FABBD}" type="datetime1">
              <a:rPr lang="sv-SE" smtClean="0"/>
              <a:t>2019-12-03</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C9F0152-ECD1-44C5-A2B4-934FF054A944}" type="datetime1">
              <a:rPr lang="sv-SE" smtClean="0"/>
              <a:t>2019-12-03</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E8347B8-F7D6-4E85-8BE2-32615B5719F9}" type="datetime1">
              <a:rPr lang="sv-SE" smtClean="0"/>
              <a:t>2019-12-03</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C91D4EE-83A1-4554-8D9F-A7DB8605BFF9}" type="datetime1">
              <a:rPr lang="sv-SE" smtClean="0"/>
              <a:t>2019-12-03</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341E5E9-30DF-4B7A-8ED5-CA8459916FBB}" type="datetime1">
              <a:rPr lang="sv-SE" smtClean="0"/>
              <a:t>2019-12-03</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5AF5EF27-784C-48CB-94E1-29CDC87BD2BB}" type="datetime1">
              <a:rPr lang="sv-SE" smtClean="0"/>
              <a:t>2019-12-03</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2714A821-D175-483B-B155-6DA9AEE09C0F}" type="datetime1">
              <a:rPr lang="sv-SE" smtClean="0"/>
              <a:t>2019-12-03</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6C17E5A2-DD1F-4C32-B2B6-BDE20C68C8D1}" type="datetime1">
              <a:rPr lang="sv-SE" smtClean="0"/>
              <a:t>2019-12-03</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8E84AF60-0D4F-4B48-A754-C90CF7142E20}" type="datetime1">
              <a:rPr lang="sv-SE" smtClean="0"/>
              <a:t>2019-12-03</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EF294D01-0D92-4BA7-A3D0-EB587C02E456}" type="datetime1">
              <a:rPr lang="sv-SE" smtClean="0"/>
              <a:t>2019-12-03</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053E5EB3-62D6-4C30-890D-44F2A426CEEA}" type="datetime1">
              <a:rPr lang="sv-SE" smtClean="0"/>
              <a:t>2019-12-03</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7BD7CD9B-31C5-44E1-8D4D-2526F2673980}" type="datetime1">
              <a:rPr lang="sv-SE" smtClean="0"/>
              <a:t>2019-12-03</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BE518FD1-6EC7-4EC8-B7D2-59BFDF28020D}" type="datetime1">
              <a:rPr lang="sv-SE" smtClean="0"/>
              <a:t>2019-12-03</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DE8BA91B-F66D-4CC8-BFBE-2A35186BA902}" type="datetime1">
              <a:rPr lang="sv-SE" smtClean="0"/>
              <a:t>2019-12-03</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079C9219-38A4-4952-AFC3-E5B6EE9D9DE8}" type="datetime1">
              <a:rPr lang="sv-SE" smtClean="0"/>
              <a:t>2019-12-03</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92943A98-6F44-440B-A7C4-C5F9AE1F55A4}" type="datetime1">
              <a:rPr lang="sv-SE" smtClean="0"/>
              <a:t>2019-12-03</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74C5CA31-AD1D-4E65-8DDF-80E88B0B1195}" type="datetime1">
              <a:rPr lang="sv-SE" smtClean="0"/>
              <a:t>2019-12-03</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6727F012-F82B-40F3-9AA9-AE2F5AA308BD}" type="datetime1">
              <a:rPr lang="sv-SE" smtClean="0"/>
              <a:t>2019-12-03</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EE4DDEB-034F-4521-8A91-056712EA1A24}" type="datetime1">
              <a:rPr lang="sv-SE" smtClean="0"/>
              <a:t>2019-12-03</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7C003BE2-4423-41EC-AAE7-57B9D0A1CB70}" type="datetime1">
              <a:rPr lang="sv-SE" smtClean="0"/>
              <a:t>2019-12-03</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8327510-5B53-4DEA-98AE-202C17153A85}" type="datetime1">
              <a:rPr lang="sv-SE" smtClean="0"/>
              <a:t>2019-12-03</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0AF5379E-9AD0-4E8A-A138-7FD5811E30FA}" type="datetime1">
              <a:rPr lang="sv-SE" smtClean="0"/>
              <a:t>2019-12-03</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04B68C9-3619-4597-AE78-45F90ABBEF1B}" type="datetime1">
              <a:rPr lang="sv-SE" smtClean="0"/>
              <a:t>2019-12-03</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D8CB9F8-A518-43BD-8096-3809AFA95FC2}" type="datetime1">
              <a:rPr lang="sv-SE" smtClean="0"/>
              <a:t>2019-12-03</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541FAD54-EA9C-4C4E-8D30-977A830D904F}" type="datetime1">
              <a:rPr lang="sv-SE" smtClean="0"/>
              <a:t>2019-12-03</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5A924F7-D116-4BE1-AB61-35E39989BAE8}" type="datetime1">
              <a:rPr lang="sv-SE" smtClean="0"/>
              <a:t>2019-12-03</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B5338FEE-7AA0-4E9A-B2A9-BF89EF21F73D}" type="datetime1">
              <a:rPr lang="sv-SE" smtClean="0"/>
              <a:t>2019-12-03</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024AF06C-FD1E-4B2A-A2AA-1EFB181E117F}" type="datetime1">
              <a:rPr lang="sv-SE" smtClean="0"/>
              <a:t>2019-12-03</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C6A211F2-EA81-45EB-865C-D377C42A7425}" type="datetime1">
              <a:rPr lang="sv-SE" smtClean="0"/>
              <a:t>2019-12-03</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5BFACA5E-8A43-43D0-85A1-2AE619A2725A}" type="datetime1">
              <a:rPr lang="sv-SE" smtClean="0"/>
              <a:t>2019-12-03</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F3D172E0-2337-4F98-90D5-9A810F381549}" type="datetime1">
              <a:rPr lang="sv-SE" smtClean="0"/>
              <a:t>2019-12-03</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B01AF67-5B72-403C-869B-8A9DF3089D09}" type="datetime1">
              <a:rPr lang="sv-SE" smtClean="0"/>
              <a:t>2019-12-03</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A5EF5CE-19DB-4D7C-AB81-B0F3608D8668}" type="datetime1">
              <a:rPr lang="sv-SE" smtClean="0"/>
              <a:t>2019-12-03</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19F865F3-7408-4A3E-92D4-1BC4F1DECBC9}" type="datetime1">
              <a:rPr lang="sv-SE" smtClean="0"/>
              <a:t>2019-12-03</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644F86A6-3281-498F-888C-B1DCC4462EEF}" type="datetime1">
              <a:rPr lang="sv-SE" smtClean="0"/>
              <a:t>2019-12-03</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EC091BC0-5A1D-4BF1-857F-808FAA041F50}" type="datetime1">
              <a:rPr lang="sv-SE" smtClean="0"/>
              <a:t>2019-12-03</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184C976-8EA8-4BF9-A669-0C0793E318F1}" type="datetime1">
              <a:rPr lang="sv-SE" smtClean="0"/>
              <a:t>2019-12-03</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EF977645-BE5D-4A18-98B3-F44114C71B8F}" type="datetime1">
              <a:rPr lang="sv-SE" smtClean="0"/>
              <a:t>2019-12-03</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51D8444C-A147-415A-9CD4-10F03DA2DE64}" type="datetime1">
              <a:rPr lang="sv-SE" smtClean="0"/>
              <a:t>2019-12-03</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AA6632D1-5C66-4C5F-9286-5D1145482A4D}" type="datetime1">
              <a:rPr lang="sv-SE" smtClean="0"/>
              <a:t>2019-12-03</a:t>
            </a:fld>
            <a:endParaRPr lang="sv-SE"/>
          </a:p>
        </p:txBody>
      </p:sp>
    </p:spTree>
  </p:cSld>
  <p:clrMap bg1="lt1" tx1="dk1" bg2="lt2" tx2="dk2" accent1="accent1" accent2="accent2" accent3="accent3" accent4="accent4" accent5="accent5" accent6="accent6" hlink="hlink" folHlink="folHlink"/>
  <p:sldLayoutIdLst>
    <p:sldLayoutId id="2147483675"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Lst>
  <p:hf sldNum="0" hdr="0" ft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371BAB2B-58AC-4461-9087-F399DF69A808}" type="datetime1">
              <a:rPr lang="sv-SE" smtClean="0"/>
              <a:t>2019-12-03</a:t>
            </a:fld>
            <a:endParaRPr lang="sv-SE"/>
          </a:p>
        </p:txBody>
      </p:sp>
    </p:spTree>
  </p:cSld>
  <p:clrMap bg1="lt1" tx1="dk1" bg2="lt2" tx2="dk2" accent1="accent1" accent2="accent2" accent3="accent3" accent4="accent4" accent5="accent5" accent6="accent6" hlink="hlink" folHlink="folHlink"/>
  <p:sldLayoutIdLst>
    <p:sldLayoutId id="2147483676"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98" r:id="rId12"/>
  </p:sldLayoutIdLst>
  <p:hf sldNum="0" hdr="0" ftr="0" dt="0"/>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Black" pitchFamily="34" charset="0"/>
        </a:defRPr>
      </a:lvl2pPr>
      <a:lvl3pPr algn="l" rtl="0" eaLnBrk="0" fontAlgn="base" hangingPunct="0">
        <a:spcBef>
          <a:spcPct val="0"/>
        </a:spcBef>
        <a:spcAft>
          <a:spcPct val="0"/>
        </a:spcAft>
        <a:defRPr sz="2600">
          <a:solidFill>
            <a:schemeClr val="tx1"/>
          </a:solidFill>
          <a:latin typeface="Arial Black" pitchFamily="34" charset="0"/>
        </a:defRPr>
      </a:lvl3pPr>
      <a:lvl4pPr algn="l" rtl="0" eaLnBrk="0" fontAlgn="base" hangingPunct="0">
        <a:spcBef>
          <a:spcPct val="0"/>
        </a:spcBef>
        <a:spcAft>
          <a:spcPct val="0"/>
        </a:spcAft>
        <a:defRPr sz="2600">
          <a:solidFill>
            <a:schemeClr val="tx1"/>
          </a:solidFill>
          <a:latin typeface="Arial Black" pitchFamily="34" charset="0"/>
        </a:defRPr>
      </a:lvl4pPr>
      <a:lvl5pPr algn="l" rtl="0" eaLnBrk="0" fontAlgn="base" hangingPunct="0">
        <a:spcBef>
          <a:spcPct val="0"/>
        </a:spcBef>
        <a:spcAft>
          <a:spcPct val="0"/>
        </a:spcAft>
        <a:defRPr sz="2600">
          <a:solidFill>
            <a:schemeClr val="tx1"/>
          </a:solidFill>
          <a:latin typeface="Arial Black" pitchFamily="34" charset="0"/>
        </a:defRPr>
      </a:lvl5pPr>
      <a:lvl6pPr marL="457200" algn="l" rtl="0" fontAlgn="base">
        <a:spcBef>
          <a:spcPct val="0"/>
        </a:spcBef>
        <a:spcAft>
          <a:spcPct val="0"/>
        </a:spcAft>
        <a:defRPr sz="3600">
          <a:solidFill>
            <a:schemeClr val="bg1"/>
          </a:solidFill>
          <a:latin typeface="Arial Black" pitchFamily="34" charset="0"/>
        </a:defRPr>
      </a:lvl6pPr>
      <a:lvl7pPr marL="914400" algn="l" rtl="0" fontAlgn="base">
        <a:spcBef>
          <a:spcPct val="0"/>
        </a:spcBef>
        <a:spcAft>
          <a:spcPct val="0"/>
        </a:spcAft>
        <a:defRPr sz="3600">
          <a:solidFill>
            <a:schemeClr val="bg1"/>
          </a:solidFill>
          <a:latin typeface="Arial Black" pitchFamily="34" charset="0"/>
        </a:defRPr>
      </a:lvl7pPr>
      <a:lvl8pPr marL="1371600" algn="l" rtl="0" fontAlgn="base">
        <a:spcBef>
          <a:spcPct val="0"/>
        </a:spcBef>
        <a:spcAft>
          <a:spcPct val="0"/>
        </a:spcAft>
        <a:defRPr sz="3600">
          <a:solidFill>
            <a:schemeClr val="bg1"/>
          </a:solidFill>
          <a:latin typeface="Arial Black" pitchFamily="34" charset="0"/>
        </a:defRPr>
      </a:lvl8pPr>
      <a:lvl9pPr marL="1828800" algn="l" rtl="0" fontAlgn="base">
        <a:spcBef>
          <a:spcPct val="0"/>
        </a:spcBef>
        <a:spcAft>
          <a:spcPct val="0"/>
        </a:spcAft>
        <a:defRPr sz="3600">
          <a:solidFill>
            <a:schemeClr val="bg1"/>
          </a:solidFill>
          <a:latin typeface="Arial Black" pitchFamily="34" charset="0"/>
        </a:defRPr>
      </a:lvl9pPr>
    </p:titleStyle>
    <p:bodyStyle>
      <a:lvl1pPr marL="342900" indent="-342900" algn="l" rtl="0" eaLnBrk="0" fontAlgn="base" hangingPunct="0">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bg1"/>
          </a:solidFill>
          <a:latin typeface="+mn-lt"/>
        </a:defRPr>
      </a:lvl6pPr>
      <a:lvl7pPr marL="2971800" indent="-228600" algn="l" rtl="0" fontAlgn="base">
        <a:spcBef>
          <a:spcPct val="20000"/>
        </a:spcBef>
        <a:spcAft>
          <a:spcPct val="0"/>
        </a:spcAft>
        <a:buFont typeface="Wingdings" pitchFamily="2" charset="2"/>
        <a:buChar char="§"/>
        <a:defRPr sz="2000">
          <a:solidFill>
            <a:schemeClr val="bg1"/>
          </a:solidFill>
          <a:latin typeface="+mn-lt"/>
        </a:defRPr>
      </a:lvl7pPr>
      <a:lvl8pPr marL="3429000" indent="-228600" algn="l" rtl="0" fontAlgn="base">
        <a:spcBef>
          <a:spcPct val="20000"/>
        </a:spcBef>
        <a:spcAft>
          <a:spcPct val="0"/>
        </a:spcAft>
        <a:buFont typeface="Wingdings" pitchFamily="2" charset="2"/>
        <a:buChar char="§"/>
        <a:defRPr sz="2000">
          <a:solidFill>
            <a:schemeClr val="bg1"/>
          </a:solidFill>
          <a:latin typeface="+mn-lt"/>
        </a:defRPr>
      </a:lvl8pPr>
      <a:lvl9pPr marL="3886200" indent="-228600" algn="l" rtl="0" fontAlgn="base">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209B0514-37E3-467A-B477-8F1BBA7AB458}" type="datetime1">
              <a:rPr lang="sv-SE" smtClean="0"/>
              <a:t>2019-12-03</a:t>
            </a:fld>
            <a:endParaRPr lang="sv-SE"/>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DF6D66F7-EC36-468C-BBF0-B3962BD52E0C}" type="datetime1">
              <a:rPr lang="sv-SE" smtClean="0"/>
              <a:t>2019-12-03</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r>
              <a:rPr lang="sv-SE" dirty="0" err="1"/>
              <a:t>What</a:t>
            </a:r>
            <a:r>
              <a:rPr lang="sv-SE" dirty="0"/>
              <a:t> new information do </a:t>
            </a:r>
            <a:r>
              <a:rPr lang="sv-SE" dirty="0" err="1"/>
              <a:t>we</a:t>
            </a:r>
            <a:r>
              <a:rPr lang="sv-SE" dirty="0"/>
              <a:t> get from </a:t>
            </a:r>
            <a:r>
              <a:rPr lang="sv-SE" dirty="0" err="1"/>
              <a:t>climate</a:t>
            </a:r>
            <a:r>
              <a:rPr lang="sv-SE" dirty="0"/>
              <a:t> </a:t>
            </a:r>
            <a:r>
              <a:rPr lang="sv-SE" dirty="0" err="1"/>
              <a:t>models</a:t>
            </a:r>
            <a:r>
              <a:rPr lang="sv-SE" dirty="0"/>
              <a:t> </a:t>
            </a:r>
            <a:r>
              <a:rPr lang="sv-SE" dirty="0" err="1"/>
              <a:t>with</a:t>
            </a:r>
            <a:r>
              <a:rPr lang="sv-SE" dirty="0"/>
              <a:t> </a:t>
            </a:r>
            <a:r>
              <a:rPr lang="sv-SE" dirty="0" err="1"/>
              <a:t>higher</a:t>
            </a:r>
            <a:r>
              <a:rPr lang="sv-SE" dirty="0"/>
              <a:t> resolution?</a:t>
            </a:r>
            <a:br>
              <a:rPr lang="sv-SE" dirty="0"/>
            </a:br>
            <a:endParaRPr lang="en-US" dirty="0"/>
          </a:p>
        </p:txBody>
      </p:sp>
      <p:sp>
        <p:nvSpPr>
          <p:cNvPr id="62467" name="Rectangle 3"/>
          <p:cNvSpPr>
            <a:spLocks noGrp="1" noChangeArrowheads="1"/>
          </p:cNvSpPr>
          <p:nvPr>
            <p:ph type="subTitle" idx="1"/>
          </p:nvPr>
        </p:nvSpPr>
        <p:spPr/>
        <p:txBody>
          <a:bodyPr/>
          <a:lstStyle/>
          <a:p>
            <a:r>
              <a:rPr lang="en-US" dirty="0"/>
              <a:t>Gustav </a:t>
            </a:r>
            <a:r>
              <a:rPr lang="en-US" dirty="0" err="1"/>
              <a:t>Strandberg</a:t>
            </a:r>
            <a:r>
              <a:rPr lang="en-US" dirty="0"/>
              <a:t>*, Paula Gonzalez, </a:t>
            </a:r>
            <a:r>
              <a:rPr lang="en-US" dirty="0" err="1"/>
              <a:t>Galia</a:t>
            </a:r>
            <a:r>
              <a:rPr lang="en-US" dirty="0"/>
              <a:t> </a:t>
            </a:r>
            <a:r>
              <a:rPr lang="en-US" dirty="0" err="1"/>
              <a:t>Guentchev</a:t>
            </a:r>
            <a:r>
              <a:rPr lang="en-US" dirty="0"/>
              <a:t> and Gerard van der </a:t>
            </a:r>
            <a:r>
              <a:rPr lang="en-US" dirty="0" err="1"/>
              <a:t>Schrier</a:t>
            </a:r>
            <a:r>
              <a:rPr lang="en-US" dirty="0"/>
              <a:t> </a:t>
            </a:r>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3"/>
          <p:cNvSpPr txBox="1">
            <a:spLocks noChangeArrowheads="1"/>
          </p:cNvSpPr>
          <p:nvPr/>
        </p:nvSpPr>
        <p:spPr bwMode="auto">
          <a:xfrm>
            <a:off x="511493" y="3984308"/>
            <a:ext cx="82137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marL="0" indent="0" algn="l" rtl="0" eaLnBrk="1" fontAlgn="base" hangingPunct="1">
              <a:spcBef>
                <a:spcPct val="20000"/>
              </a:spcBef>
              <a:spcAft>
                <a:spcPct val="0"/>
              </a:spcAft>
              <a:buSzPct val="120000"/>
              <a:buFont typeface="Wingdings" pitchFamily="2" charset="2"/>
              <a:buNone/>
              <a:defRPr sz="1200" smtClean="0">
                <a:solidFill>
                  <a:schemeClr val="tx1"/>
                </a:solidFill>
                <a:latin typeface="Arial Black" pitchFamily="34" charset="0"/>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a:lstStyle>
          <a:p>
            <a:r>
              <a:rPr lang="en-US" kern="0" dirty="0"/>
              <a:t>*Swedish Meteorological and Hydrological Institute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sv-SE" dirty="0" err="1"/>
              <a:t>Individual</a:t>
            </a:r>
            <a:r>
              <a:rPr lang="sv-SE" dirty="0"/>
              <a:t> </a:t>
            </a:r>
            <a:r>
              <a:rPr lang="sv-SE" dirty="0" err="1"/>
              <a:t>models</a:t>
            </a:r>
            <a:r>
              <a:rPr lang="sv-SE" dirty="0"/>
              <a:t> over a </a:t>
            </a:r>
            <a:r>
              <a:rPr lang="sv-SE" dirty="0" err="1"/>
              <a:t>specific</a:t>
            </a:r>
            <a:r>
              <a:rPr lang="sv-SE" dirty="0"/>
              <a:t> region</a:t>
            </a:r>
          </a:p>
        </p:txBody>
      </p:sp>
      <p:pic>
        <p:nvPicPr>
          <p:cNvPr id="1026"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Bildobjekt 11"/>
          <p:cNvPicPr/>
          <p:nvPr/>
        </p:nvPicPr>
        <p:blipFill>
          <a:blip r:embed="rId3"/>
          <a:stretch>
            <a:fillRect/>
          </a:stretch>
        </p:blipFill>
        <p:spPr bwMode="auto">
          <a:xfrm>
            <a:off x="1140541" y="1682894"/>
            <a:ext cx="3504319" cy="4078810"/>
          </a:xfrm>
          <a:prstGeom prst="rect">
            <a:avLst/>
          </a:prstGeom>
        </p:spPr>
      </p:pic>
      <p:pic>
        <p:nvPicPr>
          <p:cNvPr id="13" name="Bildobjekt 12"/>
          <p:cNvPicPr/>
          <p:nvPr/>
        </p:nvPicPr>
        <p:blipFill>
          <a:blip r:embed="rId4"/>
          <a:stretch>
            <a:fillRect/>
          </a:stretch>
        </p:blipFill>
        <p:spPr bwMode="auto">
          <a:xfrm>
            <a:off x="4644860" y="1682894"/>
            <a:ext cx="3535578" cy="4078810"/>
          </a:xfrm>
          <a:prstGeom prst="rect">
            <a:avLst/>
          </a:prstGeom>
        </p:spPr>
      </p:pic>
      <p:sp>
        <p:nvSpPr>
          <p:cNvPr id="4" name="textruta 3"/>
          <p:cNvSpPr txBox="1"/>
          <p:nvPr/>
        </p:nvSpPr>
        <p:spPr>
          <a:xfrm>
            <a:off x="7964129" y="2644877"/>
            <a:ext cx="963561" cy="923330"/>
          </a:xfrm>
          <a:prstGeom prst="rect">
            <a:avLst/>
          </a:prstGeom>
          <a:noFill/>
        </p:spPr>
        <p:txBody>
          <a:bodyPr wrap="square" rtlCol="0">
            <a:spAutoFit/>
          </a:bodyPr>
          <a:lstStyle/>
          <a:p>
            <a:r>
              <a:rPr lang="sv-SE" dirty="0"/>
              <a:t>BRI = British Isles</a:t>
            </a:r>
          </a:p>
        </p:txBody>
      </p:sp>
      <p:sp>
        <p:nvSpPr>
          <p:cNvPr id="5" name="textruta 4"/>
          <p:cNvSpPr txBox="1"/>
          <p:nvPr/>
        </p:nvSpPr>
        <p:spPr>
          <a:xfrm>
            <a:off x="1455174" y="5683045"/>
            <a:ext cx="2920181" cy="923330"/>
          </a:xfrm>
          <a:prstGeom prst="rect">
            <a:avLst/>
          </a:prstGeom>
          <a:noFill/>
        </p:spPr>
        <p:txBody>
          <a:bodyPr wrap="square" rtlCol="0">
            <a:spAutoFit/>
          </a:bodyPr>
          <a:lstStyle/>
          <a:p>
            <a:r>
              <a:rPr lang="sv-SE" dirty="0"/>
              <a:t>No systematic </a:t>
            </a:r>
            <a:r>
              <a:rPr lang="sv-SE" dirty="0" err="1"/>
              <a:t>differences</a:t>
            </a:r>
            <a:r>
              <a:rPr lang="sv-SE" dirty="0"/>
              <a:t> </a:t>
            </a:r>
            <a:r>
              <a:rPr lang="sv-SE" dirty="0" err="1"/>
              <a:t>between</a:t>
            </a:r>
            <a:r>
              <a:rPr lang="sv-SE" dirty="0"/>
              <a:t> </a:t>
            </a:r>
            <a:r>
              <a:rPr lang="sv-SE" dirty="0" err="1"/>
              <a:t>high</a:t>
            </a:r>
            <a:r>
              <a:rPr lang="sv-SE" dirty="0"/>
              <a:t> and </a:t>
            </a:r>
            <a:r>
              <a:rPr lang="sv-SE" dirty="0" err="1"/>
              <a:t>low</a:t>
            </a:r>
            <a:r>
              <a:rPr lang="sv-SE" dirty="0"/>
              <a:t> res. for </a:t>
            </a:r>
            <a:r>
              <a:rPr lang="sv-SE" dirty="0" err="1"/>
              <a:t>temperature</a:t>
            </a:r>
            <a:endParaRPr lang="sv-SE" dirty="0"/>
          </a:p>
        </p:txBody>
      </p:sp>
      <p:sp>
        <p:nvSpPr>
          <p:cNvPr id="7" name="textruta 6"/>
          <p:cNvSpPr txBox="1"/>
          <p:nvPr/>
        </p:nvSpPr>
        <p:spPr>
          <a:xfrm>
            <a:off x="5122606" y="5761704"/>
            <a:ext cx="2772697" cy="923330"/>
          </a:xfrm>
          <a:prstGeom prst="rect">
            <a:avLst/>
          </a:prstGeom>
          <a:noFill/>
        </p:spPr>
        <p:txBody>
          <a:bodyPr wrap="square" rtlCol="0">
            <a:spAutoFit/>
          </a:bodyPr>
          <a:lstStyle/>
          <a:p>
            <a:r>
              <a:rPr lang="sv-SE" dirty="0" err="1"/>
              <a:t>Some</a:t>
            </a:r>
            <a:r>
              <a:rPr lang="sv-SE" dirty="0"/>
              <a:t> </a:t>
            </a:r>
            <a:r>
              <a:rPr lang="sv-SE" dirty="0" err="1"/>
              <a:t>tendency</a:t>
            </a:r>
            <a:r>
              <a:rPr lang="sv-SE" dirty="0"/>
              <a:t> for </a:t>
            </a:r>
            <a:r>
              <a:rPr lang="sv-SE" dirty="0" err="1"/>
              <a:t>more</a:t>
            </a:r>
            <a:r>
              <a:rPr lang="sv-SE" dirty="0"/>
              <a:t> </a:t>
            </a:r>
            <a:r>
              <a:rPr lang="sv-SE" dirty="0" err="1"/>
              <a:t>precipitation</a:t>
            </a:r>
            <a:r>
              <a:rPr lang="sv-SE" dirty="0"/>
              <a:t> in </a:t>
            </a:r>
            <a:r>
              <a:rPr lang="sv-SE" dirty="0" err="1"/>
              <a:t>high</a:t>
            </a:r>
            <a:r>
              <a:rPr lang="sv-SE" dirty="0"/>
              <a:t> res. </a:t>
            </a:r>
            <a:r>
              <a:rPr lang="sv-SE" dirty="0" err="1"/>
              <a:t>Higher</a:t>
            </a:r>
            <a:r>
              <a:rPr lang="sv-SE" dirty="0"/>
              <a:t> maximum </a:t>
            </a:r>
            <a:r>
              <a:rPr lang="sv-SE" dirty="0" err="1"/>
              <a:t>precip</a:t>
            </a:r>
            <a:r>
              <a:rPr lang="sv-SE" dirty="0"/>
              <a:t>.</a:t>
            </a:r>
          </a:p>
        </p:txBody>
      </p:sp>
      <p:sp>
        <p:nvSpPr>
          <p:cNvPr id="9" name="textruta 8"/>
          <p:cNvSpPr txBox="1"/>
          <p:nvPr/>
        </p:nvSpPr>
        <p:spPr>
          <a:xfrm>
            <a:off x="948906" y="2078966"/>
            <a:ext cx="1475117" cy="369332"/>
          </a:xfrm>
          <a:prstGeom prst="rect">
            <a:avLst/>
          </a:prstGeom>
          <a:noFill/>
        </p:spPr>
        <p:txBody>
          <a:bodyPr wrap="square" rtlCol="0">
            <a:spAutoFit/>
          </a:bodyPr>
          <a:lstStyle/>
          <a:p>
            <a:r>
              <a:rPr lang="sv-SE" dirty="0" err="1"/>
              <a:t>Temperature</a:t>
            </a:r>
            <a:endParaRPr lang="sv-SE" dirty="0"/>
          </a:p>
        </p:txBody>
      </p:sp>
      <p:sp>
        <p:nvSpPr>
          <p:cNvPr id="10" name="textruta 9"/>
          <p:cNvSpPr txBox="1"/>
          <p:nvPr/>
        </p:nvSpPr>
        <p:spPr>
          <a:xfrm>
            <a:off x="4776159" y="2078966"/>
            <a:ext cx="1475117" cy="369332"/>
          </a:xfrm>
          <a:prstGeom prst="rect">
            <a:avLst/>
          </a:prstGeom>
          <a:noFill/>
        </p:spPr>
        <p:txBody>
          <a:bodyPr wrap="square" rtlCol="0">
            <a:spAutoFit/>
          </a:bodyPr>
          <a:lstStyle/>
          <a:p>
            <a:r>
              <a:rPr lang="sv-SE" dirty="0" err="1"/>
              <a:t>Precipitation</a:t>
            </a:r>
            <a:endParaRPr lang="sv-SE" dirty="0"/>
          </a:p>
        </p:txBody>
      </p:sp>
    </p:spTree>
    <p:extLst>
      <p:ext uri="{BB962C8B-B14F-4D97-AF65-F5344CB8AC3E}">
        <p14:creationId xmlns:p14="http://schemas.microsoft.com/office/powerpoint/2010/main" val="35164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PRIMAVERA in </a:t>
            </a:r>
            <a:r>
              <a:rPr lang="sv-SE" dirty="0" err="1"/>
              <a:t>perspective</a:t>
            </a:r>
            <a:r>
              <a:rPr lang="sv-SE" dirty="0"/>
              <a:t> </a:t>
            </a:r>
            <a:r>
              <a:rPr lang="sv-SE" dirty="0" err="1"/>
              <a:t>of</a:t>
            </a:r>
            <a:r>
              <a:rPr lang="sv-SE" dirty="0"/>
              <a:t> CMIP5 and CORDEX</a:t>
            </a:r>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Bildobjekt 4"/>
          <p:cNvPicPr/>
          <p:nvPr/>
        </p:nvPicPr>
        <p:blipFill>
          <a:blip r:embed="rId3"/>
          <a:stretch>
            <a:fillRect/>
          </a:stretch>
        </p:blipFill>
        <p:spPr bwMode="auto">
          <a:xfrm>
            <a:off x="755322" y="1670603"/>
            <a:ext cx="3885504" cy="4110764"/>
          </a:xfrm>
          <a:prstGeom prst="rect">
            <a:avLst/>
          </a:prstGeom>
        </p:spPr>
      </p:pic>
      <p:sp>
        <p:nvSpPr>
          <p:cNvPr id="3" name="textruta 2"/>
          <p:cNvSpPr txBox="1"/>
          <p:nvPr/>
        </p:nvSpPr>
        <p:spPr>
          <a:xfrm>
            <a:off x="1112806" y="5520906"/>
            <a:ext cx="1268083" cy="369332"/>
          </a:xfrm>
          <a:prstGeom prst="rect">
            <a:avLst/>
          </a:prstGeom>
          <a:noFill/>
        </p:spPr>
        <p:txBody>
          <a:bodyPr wrap="square" rtlCol="0">
            <a:spAutoFit/>
          </a:bodyPr>
          <a:lstStyle/>
          <a:p>
            <a:r>
              <a:rPr lang="sv-SE" dirty="0" err="1"/>
              <a:t>High</a:t>
            </a:r>
            <a:r>
              <a:rPr lang="sv-SE" dirty="0"/>
              <a:t> res.</a:t>
            </a:r>
          </a:p>
        </p:txBody>
      </p:sp>
      <p:sp>
        <p:nvSpPr>
          <p:cNvPr id="8" name="textruta 7"/>
          <p:cNvSpPr txBox="1"/>
          <p:nvPr/>
        </p:nvSpPr>
        <p:spPr>
          <a:xfrm>
            <a:off x="3243532" y="5520906"/>
            <a:ext cx="1230145" cy="369332"/>
          </a:xfrm>
          <a:prstGeom prst="rect">
            <a:avLst/>
          </a:prstGeom>
          <a:noFill/>
        </p:spPr>
        <p:txBody>
          <a:bodyPr wrap="square" rtlCol="0">
            <a:spAutoFit/>
          </a:bodyPr>
          <a:lstStyle/>
          <a:p>
            <a:r>
              <a:rPr lang="sv-SE" dirty="0" err="1"/>
              <a:t>Low</a:t>
            </a:r>
            <a:r>
              <a:rPr lang="sv-SE" dirty="0"/>
              <a:t> res.</a:t>
            </a:r>
          </a:p>
        </p:txBody>
      </p:sp>
      <p:cxnSp>
        <p:nvCxnSpPr>
          <p:cNvPr id="10" name="Rak pil 9"/>
          <p:cNvCxnSpPr/>
          <p:nvPr/>
        </p:nvCxnSpPr>
        <p:spPr>
          <a:xfrm>
            <a:off x="2139351" y="5781367"/>
            <a:ext cx="1104181"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673525" y="2061713"/>
            <a:ext cx="2185079" cy="369332"/>
          </a:xfrm>
          <a:prstGeom prst="rect">
            <a:avLst/>
          </a:prstGeom>
          <a:solidFill>
            <a:schemeClr val="bg1"/>
          </a:solidFill>
        </p:spPr>
        <p:txBody>
          <a:bodyPr wrap="square" rtlCol="0">
            <a:spAutoFit/>
          </a:bodyPr>
          <a:lstStyle/>
          <a:p>
            <a:r>
              <a:rPr lang="sv-SE" dirty="0"/>
              <a:t>Scandinavia</a:t>
            </a:r>
          </a:p>
        </p:txBody>
      </p:sp>
      <p:sp>
        <p:nvSpPr>
          <p:cNvPr id="16" name="textruta 15"/>
          <p:cNvSpPr txBox="1"/>
          <p:nvPr/>
        </p:nvSpPr>
        <p:spPr>
          <a:xfrm>
            <a:off x="138023" y="2898475"/>
            <a:ext cx="1069675" cy="369332"/>
          </a:xfrm>
          <a:prstGeom prst="rect">
            <a:avLst/>
          </a:prstGeom>
          <a:noFill/>
        </p:spPr>
        <p:txBody>
          <a:bodyPr wrap="square" rtlCol="0">
            <a:spAutoFit/>
          </a:bodyPr>
          <a:lstStyle/>
          <a:p>
            <a:pPr algn="r"/>
            <a:r>
              <a:rPr lang="sv-SE" dirty="0" err="1"/>
              <a:t>Precip</a:t>
            </a:r>
            <a:r>
              <a:rPr lang="sv-SE" dirty="0"/>
              <a:t>.</a:t>
            </a:r>
          </a:p>
        </p:txBody>
      </p:sp>
    </p:spTree>
    <p:extLst>
      <p:ext uri="{BB962C8B-B14F-4D97-AF65-F5344CB8AC3E}">
        <p14:creationId xmlns:p14="http://schemas.microsoft.com/office/powerpoint/2010/main" val="377637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PRIMAVERA in </a:t>
            </a:r>
            <a:r>
              <a:rPr lang="sv-SE" dirty="0" err="1"/>
              <a:t>perspective</a:t>
            </a:r>
            <a:r>
              <a:rPr lang="sv-SE" dirty="0"/>
              <a:t> </a:t>
            </a:r>
            <a:r>
              <a:rPr lang="sv-SE" dirty="0" err="1"/>
              <a:t>of</a:t>
            </a:r>
            <a:r>
              <a:rPr lang="sv-SE" dirty="0"/>
              <a:t> CMIP5 and CORDEX</a:t>
            </a:r>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Bildobjekt 4"/>
          <p:cNvPicPr/>
          <p:nvPr/>
        </p:nvPicPr>
        <p:blipFill>
          <a:blip r:embed="rId3"/>
          <a:stretch>
            <a:fillRect/>
          </a:stretch>
        </p:blipFill>
        <p:spPr bwMode="auto">
          <a:xfrm>
            <a:off x="755322" y="1670603"/>
            <a:ext cx="3885504" cy="4110764"/>
          </a:xfrm>
          <a:prstGeom prst="rect">
            <a:avLst/>
          </a:prstGeom>
        </p:spPr>
      </p:pic>
      <p:pic>
        <p:nvPicPr>
          <p:cNvPr id="6" name="Bildobjekt 5"/>
          <p:cNvPicPr/>
          <p:nvPr/>
        </p:nvPicPr>
        <p:blipFill>
          <a:blip r:embed="rId4"/>
          <a:stretch>
            <a:fillRect/>
          </a:stretch>
        </p:blipFill>
        <p:spPr bwMode="auto">
          <a:xfrm>
            <a:off x="4286865" y="1670602"/>
            <a:ext cx="4196100" cy="4110765"/>
          </a:xfrm>
          <a:prstGeom prst="rect">
            <a:avLst/>
          </a:prstGeom>
        </p:spPr>
      </p:pic>
      <p:sp>
        <p:nvSpPr>
          <p:cNvPr id="7" name="textruta 6"/>
          <p:cNvSpPr txBox="1"/>
          <p:nvPr/>
        </p:nvSpPr>
        <p:spPr>
          <a:xfrm>
            <a:off x="825910" y="5965583"/>
            <a:ext cx="7295535" cy="646331"/>
          </a:xfrm>
          <a:prstGeom prst="rect">
            <a:avLst/>
          </a:prstGeom>
          <a:noFill/>
        </p:spPr>
        <p:txBody>
          <a:bodyPr wrap="square" rtlCol="0">
            <a:spAutoFit/>
          </a:bodyPr>
          <a:lstStyle/>
          <a:p>
            <a:r>
              <a:rPr lang="sv-SE" dirty="0" err="1"/>
              <a:t>Increasing</a:t>
            </a:r>
            <a:r>
              <a:rPr lang="sv-SE" dirty="0"/>
              <a:t> </a:t>
            </a:r>
            <a:r>
              <a:rPr lang="sv-SE" dirty="0" err="1"/>
              <a:t>precipitation</a:t>
            </a:r>
            <a:r>
              <a:rPr lang="sv-SE" dirty="0"/>
              <a:t> </a:t>
            </a:r>
            <a:r>
              <a:rPr lang="sv-SE" dirty="0" err="1"/>
              <a:t>with</a:t>
            </a:r>
            <a:r>
              <a:rPr lang="sv-SE" dirty="0"/>
              <a:t> </a:t>
            </a:r>
            <a:r>
              <a:rPr lang="sv-SE" dirty="0" err="1"/>
              <a:t>higher</a:t>
            </a:r>
            <a:r>
              <a:rPr lang="sv-SE" dirty="0"/>
              <a:t> resolution is a robust feature over different ensembles</a:t>
            </a:r>
          </a:p>
        </p:txBody>
      </p:sp>
      <p:sp>
        <p:nvSpPr>
          <p:cNvPr id="3" name="textruta 2"/>
          <p:cNvSpPr txBox="1"/>
          <p:nvPr/>
        </p:nvSpPr>
        <p:spPr>
          <a:xfrm>
            <a:off x="1112806" y="5520906"/>
            <a:ext cx="1268083" cy="369332"/>
          </a:xfrm>
          <a:prstGeom prst="rect">
            <a:avLst/>
          </a:prstGeom>
          <a:noFill/>
        </p:spPr>
        <p:txBody>
          <a:bodyPr wrap="square" rtlCol="0">
            <a:spAutoFit/>
          </a:bodyPr>
          <a:lstStyle/>
          <a:p>
            <a:r>
              <a:rPr lang="sv-SE" dirty="0" err="1"/>
              <a:t>High</a:t>
            </a:r>
            <a:r>
              <a:rPr lang="sv-SE" dirty="0"/>
              <a:t> res.</a:t>
            </a:r>
          </a:p>
        </p:txBody>
      </p:sp>
      <p:sp>
        <p:nvSpPr>
          <p:cNvPr id="8" name="textruta 7"/>
          <p:cNvSpPr txBox="1"/>
          <p:nvPr/>
        </p:nvSpPr>
        <p:spPr>
          <a:xfrm>
            <a:off x="3243532" y="5520906"/>
            <a:ext cx="1230145" cy="369332"/>
          </a:xfrm>
          <a:prstGeom prst="rect">
            <a:avLst/>
          </a:prstGeom>
          <a:noFill/>
        </p:spPr>
        <p:txBody>
          <a:bodyPr wrap="square" rtlCol="0">
            <a:spAutoFit/>
          </a:bodyPr>
          <a:lstStyle/>
          <a:p>
            <a:r>
              <a:rPr lang="sv-SE" dirty="0" err="1"/>
              <a:t>Low</a:t>
            </a:r>
            <a:r>
              <a:rPr lang="sv-SE" dirty="0"/>
              <a:t> res.</a:t>
            </a:r>
          </a:p>
        </p:txBody>
      </p:sp>
      <p:cxnSp>
        <p:nvCxnSpPr>
          <p:cNvPr id="10" name="Rak pil 9"/>
          <p:cNvCxnSpPr/>
          <p:nvPr/>
        </p:nvCxnSpPr>
        <p:spPr>
          <a:xfrm>
            <a:off x="2139351" y="5781367"/>
            <a:ext cx="1104181"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4718810" y="5536968"/>
            <a:ext cx="1268083" cy="369332"/>
          </a:xfrm>
          <a:prstGeom prst="rect">
            <a:avLst/>
          </a:prstGeom>
          <a:noFill/>
        </p:spPr>
        <p:txBody>
          <a:bodyPr wrap="square" rtlCol="0">
            <a:spAutoFit/>
          </a:bodyPr>
          <a:lstStyle/>
          <a:p>
            <a:r>
              <a:rPr lang="sv-SE" dirty="0" err="1"/>
              <a:t>High</a:t>
            </a:r>
            <a:r>
              <a:rPr lang="sv-SE" dirty="0"/>
              <a:t> res.</a:t>
            </a:r>
          </a:p>
        </p:txBody>
      </p:sp>
      <p:sp>
        <p:nvSpPr>
          <p:cNvPr id="12" name="textruta 11"/>
          <p:cNvSpPr txBox="1"/>
          <p:nvPr/>
        </p:nvSpPr>
        <p:spPr>
          <a:xfrm>
            <a:off x="6849536" y="5536968"/>
            <a:ext cx="1230145" cy="369332"/>
          </a:xfrm>
          <a:prstGeom prst="rect">
            <a:avLst/>
          </a:prstGeom>
          <a:noFill/>
        </p:spPr>
        <p:txBody>
          <a:bodyPr wrap="square" rtlCol="0">
            <a:spAutoFit/>
          </a:bodyPr>
          <a:lstStyle/>
          <a:p>
            <a:r>
              <a:rPr lang="sv-SE" dirty="0" err="1"/>
              <a:t>Low</a:t>
            </a:r>
            <a:r>
              <a:rPr lang="sv-SE" dirty="0"/>
              <a:t> res.</a:t>
            </a:r>
          </a:p>
        </p:txBody>
      </p:sp>
      <p:cxnSp>
        <p:nvCxnSpPr>
          <p:cNvPr id="13" name="Rak pil 12"/>
          <p:cNvCxnSpPr/>
          <p:nvPr/>
        </p:nvCxnSpPr>
        <p:spPr>
          <a:xfrm>
            <a:off x="5745355" y="5797429"/>
            <a:ext cx="1104181"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673525" y="2061713"/>
            <a:ext cx="2185079" cy="369332"/>
          </a:xfrm>
          <a:prstGeom prst="rect">
            <a:avLst/>
          </a:prstGeom>
          <a:solidFill>
            <a:schemeClr val="bg1"/>
          </a:solidFill>
        </p:spPr>
        <p:txBody>
          <a:bodyPr wrap="square" rtlCol="0">
            <a:spAutoFit/>
          </a:bodyPr>
          <a:lstStyle/>
          <a:p>
            <a:r>
              <a:rPr lang="sv-SE" dirty="0"/>
              <a:t>Scandinavia</a:t>
            </a:r>
          </a:p>
        </p:txBody>
      </p:sp>
      <p:sp>
        <p:nvSpPr>
          <p:cNvPr id="15" name="textruta 14"/>
          <p:cNvSpPr txBox="1"/>
          <p:nvPr/>
        </p:nvSpPr>
        <p:spPr>
          <a:xfrm>
            <a:off x="5204905" y="2214113"/>
            <a:ext cx="2185079" cy="369332"/>
          </a:xfrm>
          <a:prstGeom prst="rect">
            <a:avLst/>
          </a:prstGeom>
          <a:solidFill>
            <a:schemeClr val="bg1"/>
          </a:solidFill>
        </p:spPr>
        <p:txBody>
          <a:bodyPr wrap="square" rtlCol="0">
            <a:spAutoFit/>
          </a:bodyPr>
          <a:lstStyle/>
          <a:p>
            <a:r>
              <a:rPr lang="sv-SE" dirty="0"/>
              <a:t>British Isles</a:t>
            </a:r>
          </a:p>
        </p:txBody>
      </p:sp>
      <p:sp>
        <p:nvSpPr>
          <p:cNvPr id="16" name="textruta 15"/>
          <p:cNvSpPr txBox="1"/>
          <p:nvPr/>
        </p:nvSpPr>
        <p:spPr>
          <a:xfrm>
            <a:off x="138023" y="2898475"/>
            <a:ext cx="1069675" cy="369332"/>
          </a:xfrm>
          <a:prstGeom prst="rect">
            <a:avLst/>
          </a:prstGeom>
          <a:noFill/>
        </p:spPr>
        <p:txBody>
          <a:bodyPr wrap="square" rtlCol="0">
            <a:spAutoFit/>
          </a:bodyPr>
          <a:lstStyle/>
          <a:p>
            <a:pPr algn="r"/>
            <a:r>
              <a:rPr lang="sv-SE" dirty="0" err="1"/>
              <a:t>Precip</a:t>
            </a:r>
            <a:r>
              <a:rPr lang="sv-SE" dirty="0"/>
              <a:t>.</a:t>
            </a:r>
          </a:p>
        </p:txBody>
      </p:sp>
      <p:sp>
        <p:nvSpPr>
          <p:cNvPr id="17" name="textruta 16"/>
          <p:cNvSpPr txBox="1"/>
          <p:nvPr/>
        </p:nvSpPr>
        <p:spPr>
          <a:xfrm>
            <a:off x="3858604" y="2930105"/>
            <a:ext cx="1069675" cy="369332"/>
          </a:xfrm>
          <a:prstGeom prst="rect">
            <a:avLst/>
          </a:prstGeom>
          <a:noFill/>
        </p:spPr>
        <p:txBody>
          <a:bodyPr wrap="square" rtlCol="0">
            <a:spAutoFit/>
          </a:bodyPr>
          <a:lstStyle/>
          <a:p>
            <a:pPr algn="r"/>
            <a:r>
              <a:rPr lang="sv-SE" dirty="0" err="1"/>
              <a:t>Precip</a:t>
            </a:r>
            <a:r>
              <a:rPr lang="sv-SE" dirty="0"/>
              <a:t>.</a:t>
            </a:r>
          </a:p>
        </p:txBody>
      </p:sp>
    </p:spTree>
    <p:extLst>
      <p:ext uri="{BB962C8B-B14F-4D97-AF65-F5344CB8AC3E}">
        <p14:creationId xmlns:p14="http://schemas.microsoft.com/office/powerpoint/2010/main" val="232016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dirty="0" err="1"/>
              <a:t>Precipitation</a:t>
            </a:r>
            <a:r>
              <a:rPr lang="sv-SE" dirty="0"/>
              <a:t> </a:t>
            </a:r>
            <a:r>
              <a:rPr lang="sv-SE" dirty="0" err="1"/>
              <a:t>intensities</a:t>
            </a:r>
            <a:endParaRPr lang="sv-SE" dirty="0"/>
          </a:p>
        </p:txBody>
      </p:sp>
      <p:pic>
        <p:nvPicPr>
          <p:cNvPr id="7" name="Bildobjekt 6"/>
          <p:cNvPicPr/>
          <p:nvPr/>
        </p:nvPicPr>
        <p:blipFill>
          <a:blip r:embed="rId2"/>
          <a:stretch>
            <a:fillRect/>
          </a:stretch>
        </p:blipFill>
        <p:spPr bwMode="auto">
          <a:xfrm>
            <a:off x="356235" y="1781441"/>
            <a:ext cx="4471404" cy="3518145"/>
          </a:xfrm>
          <a:prstGeom prst="rect">
            <a:avLst/>
          </a:prstGeom>
        </p:spPr>
      </p:pic>
      <p:cxnSp>
        <p:nvCxnSpPr>
          <p:cNvPr id="3" name="Rak pil 2"/>
          <p:cNvCxnSpPr/>
          <p:nvPr/>
        </p:nvCxnSpPr>
        <p:spPr>
          <a:xfrm flipV="1">
            <a:off x="1956619" y="5004619"/>
            <a:ext cx="0" cy="2949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1485977" y="5299586"/>
            <a:ext cx="941283" cy="369332"/>
          </a:xfrm>
          <a:prstGeom prst="rect">
            <a:avLst/>
          </a:prstGeom>
          <a:noFill/>
        </p:spPr>
        <p:txBody>
          <a:bodyPr wrap="none" rtlCol="0">
            <a:spAutoFit/>
          </a:bodyPr>
          <a:lstStyle/>
          <a:p>
            <a:pPr algn="ctr"/>
            <a:r>
              <a:rPr lang="sv-SE" dirty="0"/>
              <a:t>Median</a:t>
            </a:r>
          </a:p>
        </p:txBody>
      </p:sp>
      <p:cxnSp>
        <p:nvCxnSpPr>
          <p:cNvPr id="14" name="Rak pil 13"/>
          <p:cNvCxnSpPr/>
          <p:nvPr/>
        </p:nvCxnSpPr>
        <p:spPr>
          <a:xfrm flipV="1">
            <a:off x="2905432" y="5009535"/>
            <a:ext cx="0" cy="294967"/>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2591937" y="5333997"/>
            <a:ext cx="1697901" cy="369332"/>
          </a:xfrm>
          <a:prstGeom prst="rect">
            <a:avLst/>
          </a:prstGeom>
          <a:noFill/>
        </p:spPr>
        <p:txBody>
          <a:bodyPr wrap="none" rtlCol="0">
            <a:spAutoFit/>
          </a:bodyPr>
          <a:lstStyle/>
          <a:p>
            <a:r>
              <a:rPr lang="sv-SE" dirty="0"/>
              <a:t>99th </a:t>
            </a:r>
            <a:r>
              <a:rPr lang="sv-SE" dirty="0" err="1"/>
              <a:t>percentile</a:t>
            </a:r>
            <a:endParaRPr lang="sv-SE" dirty="0"/>
          </a:p>
        </p:txBody>
      </p:sp>
      <p:sp>
        <p:nvSpPr>
          <p:cNvPr id="9" name="textruta 8"/>
          <p:cNvSpPr txBox="1"/>
          <p:nvPr/>
        </p:nvSpPr>
        <p:spPr>
          <a:xfrm>
            <a:off x="3028335" y="2340077"/>
            <a:ext cx="1484671" cy="646331"/>
          </a:xfrm>
          <a:prstGeom prst="rect">
            <a:avLst/>
          </a:prstGeom>
          <a:noFill/>
        </p:spPr>
        <p:txBody>
          <a:bodyPr wrap="square" rtlCol="0">
            <a:spAutoFit/>
          </a:bodyPr>
          <a:lstStyle/>
          <a:p>
            <a:r>
              <a:rPr lang="sv-SE" dirty="0">
                <a:solidFill>
                  <a:schemeClr val="accent1"/>
                </a:solidFill>
              </a:rPr>
              <a:t>X</a:t>
            </a:r>
            <a:r>
              <a:rPr lang="sv-SE" dirty="0"/>
              <a:t> </a:t>
            </a:r>
            <a:r>
              <a:rPr lang="sv-SE" dirty="0" err="1"/>
              <a:t>Low</a:t>
            </a:r>
            <a:r>
              <a:rPr lang="sv-SE" dirty="0"/>
              <a:t> res.</a:t>
            </a:r>
          </a:p>
          <a:p>
            <a:r>
              <a:rPr lang="sv-SE" dirty="0">
                <a:solidFill>
                  <a:schemeClr val="tx2">
                    <a:lumMod val="75000"/>
                  </a:schemeClr>
                </a:solidFill>
              </a:rPr>
              <a:t>X</a:t>
            </a:r>
            <a:r>
              <a:rPr lang="sv-SE" dirty="0"/>
              <a:t> </a:t>
            </a:r>
            <a:r>
              <a:rPr lang="sv-SE" dirty="0" err="1"/>
              <a:t>High</a:t>
            </a:r>
            <a:r>
              <a:rPr lang="sv-SE" dirty="0"/>
              <a:t> res.</a:t>
            </a:r>
          </a:p>
        </p:txBody>
      </p:sp>
      <p:pic>
        <p:nvPicPr>
          <p:cNvPr id="21" name="Picture 2" descr="primavera-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dirty="0" err="1"/>
              <a:t>Precipitation</a:t>
            </a:r>
            <a:r>
              <a:rPr lang="sv-SE" dirty="0"/>
              <a:t> </a:t>
            </a:r>
            <a:r>
              <a:rPr lang="sv-SE" dirty="0" err="1"/>
              <a:t>intensities</a:t>
            </a:r>
            <a:endParaRPr lang="sv-SE" dirty="0"/>
          </a:p>
        </p:txBody>
      </p:sp>
      <p:pic>
        <p:nvPicPr>
          <p:cNvPr id="7" name="Bildobjekt 6"/>
          <p:cNvPicPr/>
          <p:nvPr/>
        </p:nvPicPr>
        <p:blipFill>
          <a:blip r:embed="rId2"/>
          <a:stretch>
            <a:fillRect/>
          </a:stretch>
        </p:blipFill>
        <p:spPr bwMode="auto">
          <a:xfrm>
            <a:off x="356235" y="1781441"/>
            <a:ext cx="4471404" cy="3518145"/>
          </a:xfrm>
          <a:prstGeom prst="rect">
            <a:avLst/>
          </a:prstGeom>
        </p:spPr>
      </p:pic>
      <p:pic>
        <p:nvPicPr>
          <p:cNvPr id="8" name="Bildobjekt 7"/>
          <p:cNvPicPr/>
          <p:nvPr/>
        </p:nvPicPr>
        <p:blipFill>
          <a:blip r:embed="rId3"/>
          <a:stretch>
            <a:fillRect/>
          </a:stretch>
        </p:blipFill>
        <p:spPr bwMode="auto">
          <a:xfrm>
            <a:off x="4758812" y="1781441"/>
            <a:ext cx="4139381" cy="3518145"/>
          </a:xfrm>
          <a:prstGeom prst="rect">
            <a:avLst/>
          </a:prstGeom>
        </p:spPr>
      </p:pic>
      <p:cxnSp>
        <p:nvCxnSpPr>
          <p:cNvPr id="3" name="Rak pil 2"/>
          <p:cNvCxnSpPr/>
          <p:nvPr/>
        </p:nvCxnSpPr>
        <p:spPr>
          <a:xfrm flipV="1">
            <a:off x="1956619" y="5004619"/>
            <a:ext cx="0" cy="2949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1485977" y="5299586"/>
            <a:ext cx="941283" cy="369332"/>
          </a:xfrm>
          <a:prstGeom prst="rect">
            <a:avLst/>
          </a:prstGeom>
          <a:noFill/>
        </p:spPr>
        <p:txBody>
          <a:bodyPr wrap="none" rtlCol="0">
            <a:spAutoFit/>
          </a:bodyPr>
          <a:lstStyle/>
          <a:p>
            <a:pPr algn="ctr"/>
            <a:r>
              <a:rPr lang="sv-SE" dirty="0"/>
              <a:t>Median</a:t>
            </a:r>
          </a:p>
        </p:txBody>
      </p:sp>
      <p:cxnSp>
        <p:nvCxnSpPr>
          <p:cNvPr id="12" name="Rak pil 11"/>
          <p:cNvCxnSpPr/>
          <p:nvPr/>
        </p:nvCxnSpPr>
        <p:spPr>
          <a:xfrm flipV="1">
            <a:off x="6248400" y="5004618"/>
            <a:ext cx="0" cy="2949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5777758" y="5267320"/>
            <a:ext cx="941283" cy="369332"/>
          </a:xfrm>
          <a:prstGeom prst="rect">
            <a:avLst/>
          </a:prstGeom>
          <a:noFill/>
        </p:spPr>
        <p:txBody>
          <a:bodyPr wrap="none" rtlCol="0">
            <a:spAutoFit/>
          </a:bodyPr>
          <a:lstStyle/>
          <a:p>
            <a:pPr algn="ctr"/>
            <a:r>
              <a:rPr lang="sv-SE" dirty="0"/>
              <a:t>Median</a:t>
            </a:r>
          </a:p>
        </p:txBody>
      </p:sp>
      <p:cxnSp>
        <p:nvCxnSpPr>
          <p:cNvPr id="14" name="Rak pil 13"/>
          <p:cNvCxnSpPr/>
          <p:nvPr/>
        </p:nvCxnSpPr>
        <p:spPr>
          <a:xfrm flipV="1">
            <a:off x="2905432" y="5009535"/>
            <a:ext cx="0" cy="294967"/>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2591937" y="5333997"/>
            <a:ext cx="1697901" cy="369332"/>
          </a:xfrm>
          <a:prstGeom prst="rect">
            <a:avLst/>
          </a:prstGeom>
          <a:noFill/>
        </p:spPr>
        <p:txBody>
          <a:bodyPr wrap="none" rtlCol="0">
            <a:spAutoFit/>
          </a:bodyPr>
          <a:lstStyle/>
          <a:p>
            <a:r>
              <a:rPr lang="sv-SE" dirty="0"/>
              <a:t>99th </a:t>
            </a:r>
            <a:r>
              <a:rPr lang="sv-SE" dirty="0" err="1"/>
              <a:t>percentile</a:t>
            </a:r>
            <a:endParaRPr lang="sv-SE" dirty="0"/>
          </a:p>
        </p:txBody>
      </p:sp>
      <p:cxnSp>
        <p:nvCxnSpPr>
          <p:cNvPr id="16" name="Rak pil 15"/>
          <p:cNvCxnSpPr/>
          <p:nvPr/>
        </p:nvCxnSpPr>
        <p:spPr>
          <a:xfrm flipV="1">
            <a:off x="7128387" y="4972353"/>
            <a:ext cx="0" cy="294967"/>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6923047" y="5267320"/>
            <a:ext cx="1697901" cy="369332"/>
          </a:xfrm>
          <a:prstGeom prst="rect">
            <a:avLst/>
          </a:prstGeom>
          <a:noFill/>
        </p:spPr>
        <p:txBody>
          <a:bodyPr wrap="none" rtlCol="0">
            <a:spAutoFit/>
          </a:bodyPr>
          <a:lstStyle/>
          <a:p>
            <a:r>
              <a:rPr lang="sv-SE" dirty="0"/>
              <a:t>99th </a:t>
            </a:r>
            <a:r>
              <a:rPr lang="sv-SE" dirty="0" err="1"/>
              <a:t>percentile</a:t>
            </a:r>
            <a:endParaRPr lang="sv-SE" dirty="0"/>
          </a:p>
        </p:txBody>
      </p:sp>
      <p:sp>
        <p:nvSpPr>
          <p:cNvPr id="9" name="textruta 8"/>
          <p:cNvSpPr txBox="1"/>
          <p:nvPr/>
        </p:nvSpPr>
        <p:spPr>
          <a:xfrm>
            <a:off x="3028335" y="2340077"/>
            <a:ext cx="1484671" cy="646331"/>
          </a:xfrm>
          <a:prstGeom prst="rect">
            <a:avLst/>
          </a:prstGeom>
          <a:noFill/>
        </p:spPr>
        <p:txBody>
          <a:bodyPr wrap="square" rtlCol="0">
            <a:spAutoFit/>
          </a:bodyPr>
          <a:lstStyle/>
          <a:p>
            <a:r>
              <a:rPr lang="sv-SE" dirty="0">
                <a:solidFill>
                  <a:schemeClr val="accent1"/>
                </a:solidFill>
              </a:rPr>
              <a:t>X</a:t>
            </a:r>
            <a:r>
              <a:rPr lang="sv-SE" dirty="0"/>
              <a:t> </a:t>
            </a:r>
            <a:r>
              <a:rPr lang="sv-SE" dirty="0" err="1"/>
              <a:t>Low</a:t>
            </a:r>
            <a:r>
              <a:rPr lang="sv-SE" dirty="0"/>
              <a:t> res.</a:t>
            </a:r>
          </a:p>
          <a:p>
            <a:r>
              <a:rPr lang="sv-SE" dirty="0">
                <a:solidFill>
                  <a:schemeClr val="tx2">
                    <a:lumMod val="75000"/>
                  </a:schemeClr>
                </a:solidFill>
              </a:rPr>
              <a:t>X</a:t>
            </a:r>
            <a:r>
              <a:rPr lang="sv-SE" dirty="0"/>
              <a:t> </a:t>
            </a:r>
            <a:r>
              <a:rPr lang="sv-SE" dirty="0" err="1"/>
              <a:t>High</a:t>
            </a:r>
            <a:r>
              <a:rPr lang="sv-SE" dirty="0"/>
              <a:t> res.</a:t>
            </a:r>
          </a:p>
        </p:txBody>
      </p:sp>
      <p:sp>
        <p:nvSpPr>
          <p:cNvPr id="19" name="textruta 18"/>
          <p:cNvSpPr txBox="1"/>
          <p:nvPr/>
        </p:nvSpPr>
        <p:spPr>
          <a:xfrm>
            <a:off x="7477947" y="2160326"/>
            <a:ext cx="1666053" cy="646331"/>
          </a:xfrm>
          <a:prstGeom prst="rect">
            <a:avLst/>
          </a:prstGeom>
          <a:noFill/>
        </p:spPr>
        <p:txBody>
          <a:bodyPr wrap="square" rtlCol="0">
            <a:spAutoFit/>
          </a:bodyPr>
          <a:lstStyle/>
          <a:p>
            <a:r>
              <a:rPr lang="sv-SE" dirty="0">
                <a:solidFill>
                  <a:schemeClr val="accent1"/>
                </a:solidFill>
              </a:rPr>
              <a:t>X</a:t>
            </a:r>
            <a:r>
              <a:rPr lang="sv-SE" dirty="0"/>
              <a:t> </a:t>
            </a:r>
            <a:r>
              <a:rPr lang="sv-SE" dirty="0" err="1"/>
              <a:t>High</a:t>
            </a:r>
            <a:r>
              <a:rPr lang="sv-SE" dirty="0"/>
              <a:t> res. – </a:t>
            </a:r>
          </a:p>
          <a:p>
            <a:r>
              <a:rPr lang="sv-SE" dirty="0"/>
              <a:t>    </a:t>
            </a:r>
            <a:r>
              <a:rPr lang="sv-SE" dirty="0" err="1"/>
              <a:t>low</a:t>
            </a:r>
            <a:r>
              <a:rPr lang="sv-SE" dirty="0"/>
              <a:t> res.</a:t>
            </a:r>
          </a:p>
        </p:txBody>
      </p:sp>
      <p:sp>
        <p:nvSpPr>
          <p:cNvPr id="10" name="textruta 9"/>
          <p:cNvSpPr txBox="1"/>
          <p:nvPr/>
        </p:nvSpPr>
        <p:spPr>
          <a:xfrm>
            <a:off x="870154" y="5968180"/>
            <a:ext cx="7777316" cy="646331"/>
          </a:xfrm>
          <a:prstGeom prst="rect">
            <a:avLst/>
          </a:prstGeom>
          <a:noFill/>
        </p:spPr>
        <p:txBody>
          <a:bodyPr wrap="square" rtlCol="0">
            <a:spAutoFit/>
          </a:bodyPr>
          <a:lstStyle/>
          <a:p>
            <a:r>
              <a:rPr lang="sv-SE" dirty="0" err="1"/>
              <a:t>Higher</a:t>
            </a:r>
            <a:r>
              <a:rPr lang="sv-SE" dirty="0"/>
              <a:t> resolution </a:t>
            </a:r>
            <a:r>
              <a:rPr lang="sv-SE" dirty="0" err="1"/>
              <a:t>mainly</a:t>
            </a:r>
            <a:r>
              <a:rPr lang="sv-SE" dirty="0"/>
              <a:t> </a:t>
            </a:r>
            <a:r>
              <a:rPr lang="sv-SE" dirty="0" err="1"/>
              <a:t>changes</a:t>
            </a:r>
            <a:r>
              <a:rPr lang="sv-SE" dirty="0"/>
              <a:t> </a:t>
            </a:r>
            <a:r>
              <a:rPr lang="sv-SE" dirty="0" err="1"/>
              <a:t>precipitation</a:t>
            </a:r>
            <a:r>
              <a:rPr lang="sv-SE" dirty="0"/>
              <a:t> in the </a:t>
            </a:r>
            <a:r>
              <a:rPr lang="sv-SE" dirty="0" err="1"/>
              <a:t>high</a:t>
            </a:r>
            <a:r>
              <a:rPr lang="sv-SE" dirty="0"/>
              <a:t> end </a:t>
            </a:r>
            <a:r>
              <a:rPr lang="sv-SE" dirty="0" err="1"/>
              <a:t>of</a:t>
            </a:r>
            <a:r>
              <a:rPr lang="sv-SE" dirty="0"/>
              <a:t> the distribution (</a:t>
            </a:r>
            <a:r>
              <a:rPr lang="sv-SE" dirty="0" err="1"/>
              <a:t>more</a:t>
            </a:r>
            <a:r>
              <a:rPr lang="sv-SE" dirty="0"/>
              <a:t> extreme </a:t>
            </a:r>
            <a:r>
              <a:rPr lang="sv-SE" dirty="0" err="1"/>
              <a:t>precipitation</a:t>
            </a:r>
            <a:r>
              <a:rPr lang="sv-SE" dirty="0"/>
              <a:t>).</a:t>
            </a:r>
          </a:p>
        </p:txBody>
      </p:sp>
      <p:pic>
        <p:nvPicPr>
          <p:cNvPr id="21" name="Picture 2" descr="primavera-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16086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dirty="0" err="1"/>
              <a:t>Precipitation</a:t>
            </a:r>
            <a:r>
              <a:rPr lang="sv-SE" dirty="0"/>
              <a:t> </a:t>
            </a:r>
            <a:r>
              <a:rPr lang="sv-SE" dirty="0" err="1"/>
              <a:t>intensities</a:t>
            </a:r>
            <a:endParaRPr lang="sv-SE" dirty="0"/>
          </a:p>
        </p:txBody>
      </p:sp>
      <p:pic>
        <p:nvPicPr>
          <p:cNvPr id="21"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0" y="1902566"/>
            <a:ext cx="4368990" cy="3433316"/>
          </a:xfrm>
          <a:prstGeom prst="rect">
            <a:avLst/>
          </a:prstGeom>
        </p:spPr>
      </p:pic>
      <p:sp>
        <p:nvSpPr>
          <p:cNvPr id="6" name="textruta 5"/>
          <p:cNvSpPr txBox="1"/>
          <p:nvPr/>
        </p:nvSpPr>
        <p:spPr>
          <a:xfrm>
            <a:off x="729573" y="1788396"/>
            <a:ext cx="1619201" cy="369332"/>
          </a:xfrm>
          <a:prstGeom prst="rect">
            <a:avLst/>
          </a:prstGeom>
          <a:noFill/>
        </p:spPr>
        <p:txBody>
          <a:bodyPr wrap="square" rtlCol="0">
            <a:spAutoFit/>
          </a:bodyPr>
          <a:lstStyle/>
          <a:p>
            <a:r>
              <a:rPr lang="sv-SE" dirty="0"/>
              <a:t>The Alps</a:t>
            </a:r>
          </a:p>
        </p:txBody>
      </p:sp>
    </p:spTree>
    <p:extLst>
      <p:ext uri="{BB962C8B-B14F-4D97-AF65-F5344CB8AC3E}">
        <p14:creationId xmlns:p14="http://schemas.microsoft.com/office/powerpoint/2010/main" val="24178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dirty="0" err="1"/>
              <a:t>Precipitation</a:t>
            </a:r>
            <a:r>
              <a:rPr lang="sv-SE" dirty="0"/>
              <a:t> </a:t>
            </a:r>
            <a:r>
              <a:rPr lang="sv-SE" dirty="0" err="1"/>
              <a:t>intensities</a:t>
            </a:r>
            <a:endParaRPr lang="sv-SE" dirty="0"/>
          </a:p>
        </p:txBody>
      </p:sp>
      <p:sp>
        <p:nvSpPr>
          <p:cNvPr id="10" name="textruta 9"/>
          <p:cNvSpPr txBox="1"/>
          <p:nvPr/>
        </p:nvSpPr>
        <p:spPr>
          <a:xfrm>
            <a:off x="870154" y="5968180"/>
            <a:ext cx="7777316" cy="646331"/>
          </a:xfrm>
          <a:prstGeom prst="rect">
            <a:avLst/>
          </a:prstGeom>
          <a:noFill/>
        </p:spPr>
        <p:txBody>
          <a:bodyPr wrap="square" rtlCol="0">
            <a:spAutoFit/>
          </a:bodyPr>
          <a:lstStyle/>
          <a:p>
            <a:r>
              <a:rPr lang="sv-SE" dirty="0" err="1"/>
              <a:t>Higher</a:t>
            </a:r>
            <a:r>
              <a:rPr lang="sv-SE" dirty="0"/>
              <a:t> resolution </a:t>
            </a:r>
            <a:r>
              <a:rPr lang="sv-SE" dirty="0" err="1"/>
              <a:t>mainly</a:t>
            </a:r>
            <a:r>
              <a:rPr lang="sv-SE" dirty="0"/>
              <a:t> </a:t>
            </a:r>
            <a:r>
              <a:rPr lang="sv-SE" dirty="0" err="1"/>
              <a:t>changes</a:t>
            </a:r>
            <a:r>
              <a:rPr lang="sv-SE" dirty="0"/>
              <a:t> </a:t>
            </a:r>
            <a:r>
              <a:rPr lang="sv-SE" dirty="0" err="1"/>
              <a:t>precipitation</a:t>
            </a:r>
            <a:r>
              <a:rPr lang="sv-SE" dirty="0"/>
              <a:t> in the </a:t>
            </a:r>
            <a:r>
              <a:rPr lang="sv-SE" dirty="0" err="1"/>
              <a:t>high</a:t>
            </a:r>
            <a:r>
              <a:rPr lang="sv-SE" dirty="0"/>
              <a:t> end </a:t>
            </a:r>
            <a:r>
              <a:rPr lang="sv-SE" dirty="0" err="1"/>
              <a:t>of</a:t>
            </a:r>
            <a:r>
              <a:rPr lang="sv-SE" dirty="0"/>
              <a:t> the distribution (</a:t>
            </a:r>
            <a:r>
              <a:rPr lang="sv-SE" dirty="0" err="1"/>
              <a:t>more</a:t>
            </a:r>
            <a:r>
              <a:rPr lang="sv-SE" dirty="0"/>
              <a:t> extreme </a:t>
            </a:r>
            <a:r>
              <a:rPr lang="sv-SE" dirty="0" err="1"/>
              <a:t>precipitation</a:t>
            </a:r>
            <a:r>
              <a:rPr lang="sv-SE" dirty="0"/>
              <a:t>).</a:t>
            </a:r>
          </a:p>
        </p:txBody>
      </p:sp>
      <p:pic>
        <p:nvPicPr>
          <p:cNvPr id="21"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0" y="1902566"/>
            <a:ext cx="4368990" cy="3433316"/>
          </a:xfrm>
          <a:prstGeom prst="rect">
            <a:avLst/>
          </a:prstGeom>
        </p:spPr>
      </p:pic>
      <p:sp>
        <p:nvSpPr>
          <p:cNvPr id="6" name="textruta 5"/>
          <p:cNvSpPr txBox="1"/>
          <p:nvPr/>
        </p:nvSpPr>
        <p:spPr>
          <a:xfrm>
            <a:off x="729573" y="1788396"/>
            <a:ext cx="1619201" cy="369332"/>
          </a:xfrm>
          <a:prstGeom prst="rect">
            <a:avLst/>
          </a:prstGeom>
          <a:noFill/>
        </p:spPr>
        <p:txBody>
          <a:bodyPr wrap="square" rtlCol="0">
            <a:spAutoFit/>
          </a:bodyPr>
          <a:lstStyle/>
          <a:p>
            <a:r>
              <a:rPr lang="sv-SE" dirty="0"/>
              <a:t>The Alps</a:t>
            </a: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02566"/>
            <a:ext cx="4368989" cy="3433315"/>
          </a:xfrm>
          <a:prstGeom prst="rect">
            <a:avLst/>
          </a:prstGeom>
        </p:spPr>
      </p:pic>
      <p:sp>
        <p:nvSpPr>
          <p:cNvPr id="8" name="textruta 7"/>
          <p:cNvSpPr txBox="1"/>
          <p:nvPr/>
        </p:nvSpPr>
        <p:spPr>
          <a:xfrm>
            <a:off x="5035684" y="1788396"/>
            <a:ext cx="1619201" cy="369332"/>
          </a:xfrm>
          <a:prstGeom prst="rect">
            <a:avLst/>
          </a:prstGeom>
          <a:noFill/>
        </p:spPr>
        <p:txBody>
          <a:bodyPr wrap="square" rtlCol="0">
            <a:spAutoFit/>
          </a:bodyPr>
          <a:lstStyle/>
          <a:p>
            <a:r>
              <a:rPr lang="sv-SE" dirty="0"/>
              <a:t>Mid </a:t>
            </a:r>
            <a:r>
              <a:rPr lang="sv-SE" dirty="0" err="1"/>
              <a:t>Europe</a:t>
            </a:r>
            <a:endParaRPr lang="sv-SE" dirty="0"/>
          </a:p>
        </p:txBody>
      </p:sp>
    </p:spTree>
    <p:extLst>
      <p:ext uri="{BB962C8B-B14F-4D97-AF65-F5344CB8AC3E}">
        <p14:creationId xmlns:p14="http://schemas.microsoft.com/office/powerpoint/2010/main" val="167423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dirty="0" err="1"/>
              <a:t>Precipitation</a:t>
            </a:r>
            <a:r>
              <a:rPr lang="sv-SE" dirty="0"/>
              <a:t> </a:t>
            </a:r>
            <a:r>
              <a:rPr lang="sv-SE" dirty="0" err="1"/>
              <a:t>intensities</a:t>
            </a:r>
            <a:endParaRPr lang="sv-SE" dirty="0"/>
          </a:p>
        </p:txBody>
      </p:sp>
      <p:sp>
        <p:nvSpPr>
          <p:cNvPr id="10" name="textruta 9"/>
          <p:cNvSpPr txBox="1"/>
          <p:nvPr/>
        </p:nvSpPr>
        <p:spPr>
          <a:xfrm>
            <a:off x="870154" y="5968180"/>
            <a:ext cx="7777316" cy="646331"/>
          </a:xfrm>
          <a:prstGeom prst="rect">
            <a:avLst/>
          </a:prstGeom>
          <a:noFill/>
        </p:spPr>
        <p:txBody>
          <a:bodyPr wrap="square" rtlCol="0">
            <a:spAutoFit/>
          </a:bodyPr>
          <a:lstStyle/>
          <a:p>
            <a:r>
              <a:rPr lang="sv-SE" dirty="0" err="1"/>
              <a:t>Higher</a:t>
            </a:r>
            <a:r>
              <a:rPr lang="sv-SE" dirty="0"/>
              <a:t> resolution </a:t>
            </a:r>
            <a:r>
              <a:rPr lang="sv-SE" dirty="0" err="1"/>
              <a:t>mainly</a:t>
            </a:r>
            <a:r>
              <a:rPr lang="sv-SE" dirty="0"/>
              <a:t> </a:t>
            </a:r>
            <a:r>
              <a:rPr lang="sv-SE" dirty="0" err="1"/>
              <a:t>changes</a:t>
            </a:r>
            <a:r>
              <a:rPr lang="sv-SE" dirty="0"/>
              <a:t> </a:t>
            </a:r>
            <a:r>
              <a:rPr lang="sv-SE" dirty="0" err="1"/>
              <a:t>precipitation</a:t>
            </a:r>
            <a:r>
              <a:rPr lang="sv-SE" dirty="0"/>
              <a:t> in the </a:t>
            </a:r>
            <a:r>
              <a:rPr lang="sv-SE" dirty="0" err="1"/>
              <a:t>high</a:t>
            </a:r>
            <a:r>
              <a:rPr lang="sv-SE" dirty="0"/>
              <a:t> end </a:t>
            </a:r>
            <a:r>
              <a:rPr lang="sv-SE" dirty="0" err="1"/>
              <a:t>of</a:t>
            </a:r>
            <a:r>
              <a:rPr lang="sv-SE" dirty="0"/>
              <a:t> the distribution (</a:t>
            </a:r>
            <a:r>
              <a:rPr lang="sv-SE" dirty="0" err="1"/>
              <a:t>more</a:t>
            </a:r>
            <a:r>
              <a:rPr lang="sv-SE" dirty="0"/>
              <a:t> extreme </a:t>
            </a:r>
            <a:r>
              <a:rPr lang="sv-SE" dirty="0" err="1"/>
              <a:t>precipitation</a:t>
            </a:r>
            <a:r>
              <a:rPr lang="sv-SE" dirty="0"/>
              <a:t>).</a:t>
            </a:r>
          </a:p>
        </p:txBody>
      </p:sp>
      <p:pic>
        <p:nvPicPr>
          <p:cNvPr id="21"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0" y="1902566"/>
            <a:ext cx="4368989" cy="3433316"/>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270" y="1856490"/>
            <a:ext cx="4486255" cy="3525468"/>
          </a:xfrm>
          <a:prstGeom prst="rect">
            <a:avLst/>
          </a:prstGeom>
        </p:spPr>
      </p:pic>
      <p:sp>
        <p:nvSpPr>
          <p:cNvPr id="6" name="textruta 5"/>
          <p:cNvSpPr txBox="1"/>
          <p:nvPr/>
        </p:nvSpPr>
        <p:spPr>
          <a:xfrm>
            <a:off x="729573" y="1788396"/>
            <a:ext cx="1619201" cy="369332"/>
          </a:xfrm>
          <a:prstGeom prst="rect">
            <a:avLst/>
          </a:prstGeom>
          <a:noFill/>
        </p:spPr>
        <p:txBody>
          <a:bodyPr wrap="square" rtlCol="0">
            <a:spAutoFit/>
          </a:bodyPr>
          <a:lstStyle/>
          <a:p>
            <a:r>
              <a:rPr lang="sv-SE" dirty="0"/>
              <a:t>The Alps</a:t>
            </a:r>
          </a:p>
        </p:txBody>
      </p:sp>
      <p:sp>
        <p:nvSpPr>
          <p:cNvPr id="20" name="textruta 19"/>
          <p:cNvSpPr txBox="1"/>
          <p:nvPr/>
        </p:nvSpPr>
        <p:spPr>
          <a:xfrm>
            <a:off x="5011490" y="1717900"/>
            <a:ext cx="1953514" cy="369332"/>
          </a:xfrm>
          <a:prstGeom prst="rect">
            <a:avLst/>
          </a:prstGeom>
          <a:noFill/>
        </p:spPr>
        <p:txBody>
          <a:bodyPr wrap="square" rtlCol="0">
            <a:spAutoFit/>
          </a:bodyPr>
          <a:lstStyle/>
          <a:p>
            <a:r>
              <a:rPr lang="sv-SE" dirty="0"/>
              <a:t>Mid </a:t>
            </a:r>
            <a:r>
              <a:rPr lang="sv-SE" dirty="0" err="1"/>
              <a:t>Europe</a:t>
            </a:r>
            <a:endParaRPr lang="sv-SE" dirty="0"/>
          </a:p>
        </p:txBody>
      </p:sp>
    </p:spTree>
    <p:extLst>
      <p:ext uri="{BB962C8B-B14F-4D97-AF65-F5344CB8AC3E}">
        <p14:creationId xmlns:p14="http://schemas.microsoft.com/office/powerpoint/2010/main" val="327823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900379" cy="817563"/>
          </a:xfrm>
        </p:spPr>
        <p:txBody>
          <a:bodyPr/>
          <a:lstStyle/>
          <a:p>
            <a:r>
              <a:rPr lang="sv-SE" dirty="0" err="1"/>
              <a:t>Let’s</a:t>
            </a:r>
            <a:r>
              <a:rPr lang="sv-SE" dirty="0"/>
              <a:t> look at extra-</a:t>
            </a:r>
            <a:r>
              <a:rPr lang="sv-SE" dirty="0" err="1"/>
              <a:t>tropical</a:t>
            </a:r>
            <a:r>
              <a:rPr lang="sv-SE" dirty="0"/>
              <a:t> </a:t>
            </a:r>
            <a:r>
              <a:rPr lang="sv-SE" dirty="0" err="1"/>
              <a:t>cyclones</a:t>
            </a:r>
            <a:r>
              <a:rPr lang="sv-SE" dirty="0"/>
              <a:t> (ETCs)</a:t>
            </a:r>
          </a:p>
        </p:txBody>
      </p:sp>
    </p:spTree>
    <p:extLst>
      <p:ext uri="{BB962C8B-B14F-4D97-AF65-F5344CB8AC3E}">
        <p14:creationId xmlns:p14="http://schemas.microsoft.com/office/powerpoint/2010/main" val="52630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sv-SE" dirty="0"/>
              <a:t>ETC </a:t>
            </a:r>
            <a:r>
              <a:rPr lang="sv-SE" dirty="0" err="1"/>
              <a:t>densities</a:t>
            </a:r>
            <a:endParaRPr lang="sv-SE" dirty="0"/>
          </a:p>
        </p:txBody>
      </p:sp>
      <p:pic>
        <p:nvPicPr>
          <p:cNvPr id="7"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ruta 2"/>
          <p:cNvSpPr txBox="1"/>
          <p:nvPr/>
        </p:nvSpPr>
        <p:spPr>
          <a:xfrm>
            <a:off x="767059" y="5280544"/>
            <a:ext cx="7403547" cy="1477328"/>
          </a:xfrm>
          <a:prstGeom prst="rect">
            <a:avLst/>
          </a:prstGeom>
          <a:noFill/>
        </p:spPr>
        <p:txBody>
          <a:bodyPr wrap="square" rtlCol="0">
            <a:spAutoFit/>
          </a:bodyPr>
          <a:lstStyle/>
          <a:p>
            <a:r>
              <a:rPr lang="en-US" dirty="0"/>
              <a:t>Change in storm track bias (as compared to ERA Interim) between CMIP5 and PRIMAVERA models.</a:t>
            </a:r>
          </a:p>
          <a:p>
            <a:endParaRPr lang="en-GB" dirty="0"/>
          </a:p>
          <a:p>
            <a:r>
              <a:rPr lang="en-GB" dirty="0"/>
              <a:t>Mainly PRIMAVERA models are characterised by smaller biases overall compared to the CMIP5 models</a:t>
            </a:r>
            <a:r>
              <a:rPr lang="en-US" dirty="0"/>
              <a:t> </a:t>
            </a:r>
            <a:endParaRPr lang="sv-SE" dirty="0"/>
          </a:p>
        </p:txBody>
      </p:sp>
      <p:pic>
        <p:nvPicPr>
          <p:cNvPr id="14" name="Picture 13">
            <a:extLst>
              <a:ext uri="{FF2B5EF4-FFF2-40B4-BE49-F238E27FC236}">
                <a16:creationId xmlns:a16="http://schemas.microsoft.com/office/drawing/2014/main" id="{F6AE30ED-BCAA-49F1-9AB1-30F390B6A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10" y="2276314"/>
            <a:ext cx="8278380" cy="2305372"/>
          </a:xfrm>
          <a:prstGeom prst="rect">
            <a:avLst/>
          </a:prstGeom>
        </p:spPr>
      </p:pic>
      <p:sp>
        <p:nvSpPr>
          <p:cNvPr id="2" name="textruta 1"/>
          <p:cNvSpPr txBox="1"/>
          <p:nvPr/>
        </p:nvSpPr>
        <p:spPr>
          <a:xfrm>
            <a:off x="1112722" y="2053660"/>
            <a:ext cx="1317523" cy="369332"/>
          </a:xfrm>
          <a:prstGeom prst="rect">
            <a:avLst/>
          </a:prstGeom>
          <a:solidFill>
            <a:schemeClr val="bg1"/>
          </a:solidFill>
        </p:spPr>
        <p:txBody>
          <a:bodyPr wrap="square" rtlCol="0">
            <a:spAutoFit/>
          </a:bodyPr>
          <a:lstStyle/>
          <a:p>
            <a:r>
              <a:rPr lang="sv-SE" dirty="0"/>
              <a:t>CMCC</a:t>
            </a:r>
          </a:p>
        </p:txBody>
      </p:sp>
      <p:sp>
        <p:nvSpPr>
          <p:cNvPr id="10" name="textruta 9"/>
          <p:cNvSpPr txBox="1"/>
          <p:nvPr/>
        </p:nvSpPr>
        <p:spPr>
          <a:xfrm>
            <a:off x="3987831" y="2029399"/>
            <a:ext cx="1317523" cy="369332"/>
          </a:xfrm>
          <a:prstGeom prst="rect">
            <a:avLst/>
          </a:prstGeom>
          <a:solidFill>
            <a:schemeClr val="bg1"/>
          </a:solidFill>
        </p:spPr>
        <p:txBody>
          <a:bodyPr wrap="square" rtlCol="0">
            <a:spAutoFit/>
          </a:bodyPr>
          <a:lstStyle/>
          <a:p>
            <a:r>
              <a:rPr lang="sv-SE" dirty="0"/>
              <a:t>CNRM</a:t>
            </a:r>
          </a:p>
        </p:txBody>
      </p:sp>
      <p:sp>
        <p:nvSpPr>
          <p:cNvPr id="11" name="textruta 10"/>
          <p:cNvSpPr txBox="1"/>
          <p:nvPr/>
        </p:nvSpPr>
        <p:spPr>
          <a:xfrm>
            <a:off x="6801829" y="2029399"/>
            <a:ext cx="1317523" cy="369332"/>
          </a:xfrm>
          <a:prstGeom prst="rect">
            <a:avLst/>
          </a:prstGeom>
          <a:solidFill>
            <a:schemeClr val="bg1"/>
          </a:solidFill>
        </p:spPr>
        <p:txBody>
          <a:bodyPr wrap="square" rtlCol="0">
            <a:spAutoFit/>
          </a:bodyPr>
          <a:lstStyle/>
          <a:p>
            <a:r>
              <a:rPr lang="sv-SE" dirty="0"/>
              <a:t>EC-Earth</a:t>
            </a:r>
          </a:p>
        </p:txBody>
      </p:sp>
      <p:sp>
        <p:nvSpPr>
          <p:cNvPr id="4" name="textruta 3"/>
          <p:cNvSpPr txBox="1"/>
          <p:nvPr/>
        </p:nvSpPr>
        <p:spPr>
          <a:xfrm>
            <a:off x="6141167" y="4189652"/>
            <a:ext cx="2703870" cy="646331"/>
          </a:xfrm>
          <a:prstGeom prst="rect">
            <a:avLst/>
          </a:prstGeom>
          <a:noFill/>
        </p:spPr>
        <p:txBody>
          <a:bodyPr wrap="square" rtlCol="0">
            <a:spAutoFit/>
          </a:bodyPr>
          <a:lstStyle/>
          <a:p>
            <a:r>
              <a:rPr lang="sv-SE" dirty="0"/>
              <a:t>Red </a:t>
            </a:r>
            <a:r>
              <a:rPr lang="sv-SE" dirty="0" err="1"/>
              <a:t>colours</a:t>
            </a:r>
            <a:r>
              <a:rPr lang="sv-SE" dirty="0"/>
              <a:t> = </a:t>
            </a:r>
            <a:r>
              <a:rPr lang="sv-SE" dirty="0" err="1"/>
              <a:t>reduction</a:t>
            </a:r>
            <a:r>
              <a:rPr lang="sv-SE" dirty="0"/>
              <a:t> in bias for PRIMAVERA</a:t>
            </a:r>
          </a:p>
        </p:txBody>
      </p:sp>
      <p:sp>
        <p:nvSpPr>
          <p:cNvPr id="13" name="textruta 12"/>
          <p:cNvSpPr txBox="1"/>
          <p:nvPr/>
        </p:nvSpPr>
        <p:spPr>
          <a:xfrm>
            <a:off x="4186391" y="4501064"/>
            <a:ext cx="1317523" cy="369332"/>
          </a:xfrm>
          <a:prstGeom prst="rect">
            <a:avLst/>
          </a:prstGeom>
          <a:noFill/>
        </p:spPr>
        <p:txBody>
          <a:bodyPr wrap="square" rtlCol="0">
            <a:spAutoFit/>
          </a:bodyPr>
          <a:lstStyle/>
          <a:p>
            <a:r>
              <a:rPr lang="sv-SE" dirty="0"/>
              <a:t>MPI</a:t>
            </a:r>
          </a:p>
        </p:txBody>
      </p:sp>
      <p:sp>
        <p:nvSpPr>
          <p:cNvPr id="12" name="textruta 11"/>
          <p:cNvSpPr txBox="1"/>
          <p:nvPr/>
        </p:nvSpPr>
        <p:spPr>
          <a:xfrm>
            <a:off x="1112722" y="4485129"/>
            <a:ext cx="1317523" cy="369332"/>
          </a:xfrm>
          <a:prstGeom prst="rect">
            <a:avLst/>
          </a:prstGeom>
          <a:noFill/>
        </p:spPr>
        <p:txBody>
          <a:bodyPr wrap="square" rtlCol="0">
            <a:spAutoFit/>
          </a:bodyPr>
          <a:lstStyle/>
          <a:p>
            <a:r>
              <a:rPr lang="sv-SE" dirty="0"/>
              <a:t>MOHC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Why</a:t>
            </a:r>
            <a:r>
              <a:rPr lang="sv-SE" dirty="0"/>
              <a:t> is </a:t>
            </a:r>
            <a:r>
              <a:rPr lang="sv-SE" dirty="0" err="1"/>
              <a:t>model</a:t>
            </a:r>
            <a:r>
              <a:rPr lang="sv-SE" dirty="0"/>
              <a:t> resolution </a:t>
            </a:r>
            <a:r>
              <a:rPr lang="sv-SE" dirty="0" err="1"/>
              <a:t>important</a:t>
            </a:r>
            <a:r>
              <a:rPr lang="sv-SE" dirty="0"/>
              <a:t>?</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1387"/>
            <a:ext cx="9144000" cy="3813829"/>
          </a:xfrm>
          <a:prstGeom prst="rect">
            <a:avLst/>
          </a:prstGeom>
        </p:spPr>
      </p:pic>
      <p:sp>
        <p:nvSpPr>
          <p:cNvPr id="5" name="textruta 4"/>
          <p:cNvSpPr txBox="1"/>
          <p:nvPr/>
        </p:nvSpPr>
        <p:spPr>
          <a:xfrm>
            <a:off x="272374" y="6177064"/>
            <a:ext cx="7986409" cy="369332"/>
          </a:xfrm>
          <a:prstGeom prst="rect">
            <a:avLst/>
          </a:prstGeom>
          <a:noFill/>
        </p:spPr>
        <p:txBody>
          <a:bodyPr wrap="square" rtlCol="0">
            <a:spAutoFit/>
          </a:bodyPr>
          <a:lstStyle/>
          <a:p>
            <a:pPr algn="ctr"/>
            <a:r>
              <a:rPr lang="sv-SE" dirty="0" err="1"/>
              <a:t>Topography</a:t>
            </a:r>
            <a:r>
              <a:rPr lang="sv-SE" dirty="0"/>
              <a:t> in different </a:t>
            </a:r>
            <a:r>
              <a:rPr lang="sv-SE" dirty="0" err="1"/>
              <a:t>models</a:t>
            </a:r>
            <a:r>
              <a:rPr lang="sv-SE" dirty="0"/>
              <a:t> (meter </a:t>
            </a:r>
            <a:r>
              <a:rPr lang="sv-SE" dirty="0" err="1"/>
              <a:t>above</a:t>
            </a:r>
            <a:r>
              <a:rPr lang="sv-SE" dirty="0"/>
              <a:t> </a:t>
            </a:r>
            <a:r>
              <a:rPr lang="sv-SE" dirty="0" err="1"/>
              <a:t>sea</a:t>
            </a:r>
            <a:r>
              <a:rPr lang="sv-SE" dirty="0"/>
              <a:t> </a:t>
            </a:r>
            <a:r>
              <a:rPr lang="sv-SE" dirty="0" err="1"/>
              <a:t>level</a:t>
            </a:r>
            <a:r>
              <a:rPr lang="sv-SE" dirty="0"/>
              <a:t>)</a:t>
            </a:r>
          </a:p>
        </p:txBody>
      </p:sp>
      <p:sp>
        <p:nvSpPr>
          <p:cNvPr id="6" name="textruta 5"/>
          <p:cNvSpPr txBox="1"/>
          <p:nvPr/>
        </p:nvSpPr>
        <p:spPr>
          <a:xfrm>
            <a:off x="0" y="2092110"/>
            <a:ext cx="9046723" cy="338554"/>
          </a:xfrm>
          <a:prstGeom prst="rect">
            <a:avLst/>
          </a:prstGeom>
          <a:solidFill>
            <a:schemeClr val="bg1"/>
          </a:solidFill>
        </p:spPr>
        <p:txBody>
          <a:bodyPr wrap="square" rtlCol="0">
            <a:spAutoFit/>
          </a:bodyPr>
          <a:lstStyle/>
          <a:p>
            <a:r>
              <a:rPr lang="sv-SE" sz="1600" dirty="0"/>
              <a:t>Primavera </a:t>
            </a:r>
            <a:r>
              <a:rPr lang="sv-SE" sz="1600" dirty="0" err="1"/>
              <a:t>low</a:t>
            </a:r>
            <a:r>
              <a:rPr lang="sv-SE" sz="1600" dirty="0"/>
              <a:t> res. ~100 km        Primavera </a:t>
            </a:r>
            <a:r>
              <a:rPr lang="sv-SE" sz="1600" dirty="0" err="1"/>
              <a:t>high</a:t>
            </a:r>
            <a:r>
              <a:rPr lang="sv-SE" sz="1600" dirty="0"/>
              <a:t> res. ~50 km          CORDEX </a:t>
            </a:r>
            <a:r>
              <a:rPr lang="sv-SE" sz="1600" dirty="0" err="1"/>
              <a:t>high</a:t>
            </a:r>
            <a:r>
              <a:rPr lang="sv-SE" sz="1600" dirty="0"/>
              <a:t> res. ~12 km</a:t>
            </a:r>
          </a:p>
        </p:txBody>
      </p:sp>
      <p:pic>
        <p:nvPicPr>
          <p:cNvPr id="7" name="Picture 2" descr="primavera-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0985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6"/>
            <a:ext cx="7965040" cy="817563"/>
          </a:xfrm>
        </p:spPr>
        <p:txBody>
          <a:bodyPr>
            <a:normAutofit/>
          </a:bodyPr>
          <a:lstStyle/>
          <a:p>
            <a:r>
              <a:rPr lang="en-US" dirty="0"/>
              <a:t>Frequency Anomalies of maximum Vorticity of ETCS</a:t>
            </a:r>
          </a:p>
        </p:txBody>
      </p:sp>
      <p:sp>
        <p:nvSpPr>
          <p:cNvPr id="11" name="textruta 10"/>
          <p:cNvSpPr txBox="1"/>
          <p:nvPr/>
        </p:nvSpPr>
        <p:spPr>
          <a:xfrm>
            <a:off x="496501" y="5746507"/>
            <a:ext cx="8316759" cy="638467"/>
          </a:xfrm>
          <a:prstGeom prst="rect">
            <a:avLst/>
          </a:prstGeom>
          <a:noFill/>
        </p:spPr>
        <p:txBody>
          <a:bodyPr wrap="square" lIns="53172" tIns="26586" rIns="53172" bIns="26586" rtlCol="0">
            <a:spAutoFit/>
          </a:bodyPr>
          <a:lstStyle/>
          <a:p>
            <a:r>
              <a:rPr lang="en-GB" sz="1900" dirty="0"/>
              <a:t>Biases are largely reduced in the PRIMAVERA models especially regarding the underestimation of the stronger storms with higher vorticity</a:t>
            </a:r>
            <a:endParaRPr lang="sv-SE" sz="1900" dirty="0"/>
          </a:p>
        </p:txBody>
      </p:sp>
      <p:pic>
        <p:nvPicPr>
          <p:cNvPr id="12" name="Picture 2" descr="primavera-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 name="Picture 3">
            <a:extLst>
              <a:ext uri="{FF2B5EF4-FFF2-40B4-BE49-F238E27FC236}">
                <a16:creationId xmlns:a16="http://schemas.microsoft.com/office/drawing/2014/main" id="{2F3ECDF3-BB7F-4F3C-9D35-4D4F147DE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8105"/>
            <a:ext cx="4873333" cy="3655000"/>
          </a:xfrm>
          <a:prstGeom prst="rect">
            <a:avLst/>
          </a:prstGeom>
        </p:spPr>
      </p:pic>
      <p:sp>
        <p:nvSpPr>
          <p:cNvPr id="7" name="textruta 6"/>
          <p:cNvSpPr txBox="1"/>
          <p:nvPr/>
        </p:nvSpPr>
        <p:spPr>
          <a:xfrm>
            <a:off x="2590336" y="2472289"/>
            <a:ext cx="1981664" cy="346079"/>
          </a:xfrm>
          <a:prstGeom prst="rect">
            <a:avLst/>
          </a:prstGeom>
          <a:noFill/>
        </p:spPr>
        <p:txBody>
          <a:bodyPr wrap="square" lIns="53172" tIns="26586" rIns="53172" bIns="26586" rtlCol="0">
            <a:spAutoFit/>
          </a:bodyPr>
          <a:lstStyle/>
          <a:p>
            <a:r>
              <a:rPr lang="sv-SE" sz="1900" dirty="0"/>
              <a:t>CMIP5 vs ERA</a:t>
            </a:r>
          </a:p>
        </p:txBody>
      </p:sp>
      <p:sp>
        <p:nvSpPr>
          <p:cNvPr id="9" name="textruta 8"/>
          <p:cNvSpPr txBox="1"/>
          <p:nvPr/>
        </p:nvSpPr>
        <p:spPr>
          <a:xfrm>
            <a:off x="1063350" y="5176692"/>
            <a:ext cx="2430343" cy="346079"/>
          </a:xfrm>
          <a:prstGeom prst="rect">
            <a:avLst/>
          </a:prstGeom>
          <a:noFill/>
        </p:spPr>
        <p:txBody>
          <a:bodyPr wrap="square" lIns="53172" tIns="26586" rIns="53172" bIns="26586" rtlCol="0">
            <a:spAutoFit/>
          </a:bodyPr>
          <a:lstStyle/>
          <a:p>
            <a:pPr algn="ctr"/>
            <a:r>
              <a:rPr lang="sv-SE" sz="1900" dirty="0"/>
              <a:t>Maximum </a:t>
            </a:r>
            <a:r>
              <a:rPr lang="sv-SE" sz="1900" dirty="0" err="1"/>
              <a:t>vorticity</a:t>
            </a:r>
            <a:endParaRPr lang="sv-SE" sz="1900" dirty="0"/>
          </a:p>
        </p:txBody>
      </p:sp>
      <p:pic>
        <p:nvPicPr>
          <p:cNvPr id="14" name="Picture 13">
            <a:extLst>
              <a:ext uri="{FF2B5EF4-FFF2-40B4-BE49-F238E27FC236}">
                <a16:creationId xmlns:a16="http://schemas.microsoft.com/office/drawing/2014/main" id="{4358FD03-BA53-4108-8711-3010B0FA5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098" y="1646239"/>
            <a:ext cx="4872000" cy="3654000"/>
          </a:xfrm>
          <a:prstGeom prst="rect">
            <a:avLst/>
          </a:prstGeom>
        </p:spPr>
      </p:pic>
      <p:sp>
        <p:nvSpPr>
          <p:cNvPr id="8" name="textruta 7"/>
          <p:cNvSpPr txBox="1"/>
          <p:nvPr/>
        </p:nvSpPr>
        <p:spPr>
          <a:xfrm>
            <a:off x="6448501" y="2472289"/>
            <a:ext cx="2641684" cy="346079"/>
          </a:xfrm>
          <a:prstGeom prst="rect">
            <a:avLst/>
          </a:prstGeom>
          <a:noFill/>
        </p:spPr>
        <p:txBody>
          <a:bodyPr wrap="square" lIns="53172" tIns="26586" rIns="53172" bIns="26586" rtlCol="0">
            <a:spAutoFit/>
          </a:bodyPr>
          <a:lstStyle/>
          <a:p>
            <a:r>
              <a:rPr lang="sv-SE" sz="1900" dirty="0"/>
              <a:t>PRIMAVERA vs ERA</a:t>
            </a:r>
          </a:p>
        </p:txBody>
      </p:sp>
      <p:sp>
        <p:nvSpPr>
          <p:cNvPr id="10" name="textruta 9"/>
          <p:cNvSpPr txBox="1"/>
          <p:nvPr/>
        </p:nvSpPr>
        <p:spPr>
          <a:xfrm>
            <a:off x="6027121" y="5191575"/>
            <a:ext cx="2323101" cy="346079"/>
          </a:xfrm>
          <a:prstGeom prst="rect">
            <a:avLst/>
          </a:prstGeom>
          <a:noFill/>
        </p:spPr>
        <p:txBody>
          <a:bodyPr wrap="square" lIns="53172" tIns="26586" rIns="53172" bIns="26586" rtlCol="0">
            <a:spAutoFit/>
          </a:bodyPr>
          <a:lstStyle/>
          <a:p>
            <a:pPr algn="ctr"/>
            <a:r>
              <a:rPr lang="sv-SE" sz="1900" dirty="0"/>
              <a:t>Maximum </a:t>
            </a:r>
            <a:r>
              <a:rPr lang="sv-SE" sz="1900" dirty="0" err="1"/>
              <a:t>vorticity</a:t>
            </a:r>
            <a:endParaRPr lang="sv-SE" sz="1900" dirty="0"/>
          </a:p>
        </p:txBody>
      </p:sp>
    </p:spTree>
    <p:extLst>
      <p:ext uri="{BB962C8B-B14F-4D97-AF65-F5344CB8AC3E}">
        <p14:creationId xmlns:p14="http://schemas.microsoft.com/office/powerpoint/2010/main" val="379966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Let’s</a:t>
            </a:r>
            <a:r>
              <a:rPr lang="sv-SE" dirty="0"/>
              <a:t> </a:t>
            </a:r>
            <a:r>
              <a:rPr lang="sv-SE" dirty="0" err="1"/>
              <a:t>have</a:t>
            </a:r>
            <a:r>
              <a:rPr lang="sv-SE" dirty="0"/>
              <a:t> a </a:t>
            </a:r>
            <a:r>
              <a:rPr lang="sv-SE" dirty="0" err="1"/>
              <a:t>closer</a:t>
            </a:r>
            <a:r>
              <a:rPr lang="sv-SE" dirty="0"/>
              <a:t> look at the </a:t>
            </a:r>
            <a:r>
              <a:rPr lang="sv-SE" dirty="0" err="1"/>
              <a:t>upper</a:t>
            </a:r>
            <a:r>
              <a:rPr lang="sv-SE" dirty="0"/>
              <a:t> Danube </a:t>
            </a:r>
            <a:r>
              <a:rPr lang="sv-SE" dirty="0" err="1"/>
              <a:t>basin</a:t>
            </a:r>
            <a:endParaRPr lang="sv-SE" dirty="0"/>
          </a:p>
        </p:txBody>
      </p:sp>
      <p:sp>
        <p:nvSpPr>
          <p:cNvPr id="3" name="Platshållare för text 2"/>
          <p:cNvSpPr>
            <a:spLocks noGrp="1"/>
          </p:cNvSpPr>
          <p:nvPr>
            <p:ph type="body" sz="half" idx="1"/>
          </p:nvPr>
        </p:nvSpPr>
        <p:spPr/>
        <p:txBody>
          <a:bodyPr/>
          <a:lstStyle/>
          <a:p>
            <a:endParaRPr lang="sv-SE"/>
          </a:p>
        </p:txBody>
      </p:sp>
      <p:sp>
        <p:nvSpPr>
          <p:cNvPr id="4" name="Platshållare för innehåll 3"/>
          <p:cNvSpPr>
            <a:spLocks noGrp="1"/>
          </p:cNvSpPr>
          <p:nvPr>
            <p:ph sz="half" idx="2"/>
          </p:nvPr>
        </p:nvSpPr>
        <p:spPr/>
        <p:txBody>
          <a:bodyPr/>
          <a:lstStyle/>
          <a:p>
            <a:endParaRPr lang="sv-SE"/>
          </a:p>
        </p:txBody>
      </p:sp>
      <p:grpSp>
        <p:nvGrpSpPr>
          <p:cNvPr id="5" name="Group 10"/>
          <p:cNvGrpSpPr>
            <a:grpSpLocks/>
          </p:cNvGrpSpPr>
          <p:nvPr/>
        </p:nvGrpSpPr>
        <p:grpSpPr bwMode="auto">
          <a:xfrm>
            <a:off x="1177046" y="1852719"/>
            <a:ext cx="5671225" cy="4824919"/>
            <a:chOff x="0" y="0"/>
            <a:chExt cx="35153" cy="24098"/>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
              <a:ext cx="35153" cy="2390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0" y="0"/>
              <a:ext cx="23145" cy="2571"/>
            </a:xfrm>
            <a:prstGeom prst="rect">
              <a:avLst/>
            </a:prstGeom>
            <a:solidFill>
              <a:schemeClr val="bg1">
                <a:lumMod val="100000"/>
                <a:lumOff val="0"/>
                <a:alpha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000">
                  <a:effectLst/>
                  <a:latin typeface="Arial"/>
                  <a:ea typeface="Arial"/>
                  <a:cs typeface="Arial"/>
                </a:rPr>
                <a:t>Upper Danube basin and its topography. </a:t>
              </a:r>
              <a:endParaRPr lang="sv-SE" sz="1200">
                <a:effectLst/>
                <a:latin typeface="Arial"/>
                <a:ea typeface="Arial"/>
                <a:cs typeface="Arial"/>
              </a:endParaRPr>
            </a:p>
          </p:txBody>
        </p:sp>
      </p:grpSp>
    </p:spTree>
    <p:extLst>
      <p:ext uri="{BB962C8B-B14F-4D97-AF65-F5344CB8AC3E}">
        <p14:creationId xmlns:p14="http://schemas.microsoft.com/office/powerpoint/2010/main" val="39646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4"/>
          <p:cNvPicPr>
            <a:picLocks noChangeAspect="1"/>
          </p:cNvPicPr>
          <p:nvPr/>
        </p:nvPicPr>
        <p:blipFill rotWithShape="1">
          <a:blip r:embed="rId3"/>
          <a:srcRect b="35042"/>
          <a:stretch/>
        </p:blipFill>
        <p:spPr bwMode="auto">
          <a:xfrm>
            <a:off x="4486160" y="2010434"/>
            <a:ext cx="4827622" cy="3300867"/>
          </a:xfrm>
          <a:prstGeom prst="rect">
            <a:avLst/>
          </a:prstGeom>
        </p:spPr>
      </p:pic>
      <p:pic>
        <p:nvPicPr>
          <p:cNvPr id="5" name="Image3"/>
          <p:cNvPicPr>
            <a:picLocks noChangeAspect="1"/>
          </p:cNvPicPr>
          <p:nvPr/>
        </p:nvPicPr>
        <p:blipFill rotWithShape="1">
          <a:blip r:embed="rId4"/>
          <a:srcRect b="35201"/>
          <a:stretch/>
        </p:blipFill>
        <p:spPr bwMode="auto">
          <a:xfrm>
            <a:off x="86439" y="1951742"/>
            <a:ext cx="4925495" cy="3359560"/>
          </a:xfrm>
          <a:prstGeom prst="rect">
            <a:avLst/>
          </a:prstGeom>
        </p:spPr>
      </p:pic>
      <p:sp>
        <p:nvSpPr>
          <p:cNvPr id="2" name="Rubrik 1"/>
          <p:cNvSpPr>
            <a:spLocks noGrp="1"/>
          </p:cNvSpPr>
          <p:nvPr>
            <p:ph type="title"/>
          </p:nvPr>
        </p:nvSpPr>
        <p:spPr/>
        <p:txBody>
          <a:bodyPr>
            <a:normAutofit/>
          </a:bodyPr>
          <a:lstStyle/>
          <a:p>
            <a:r>
              <a:rPr lang="sv-SE" dirty="0" err="1"/>
              <a:t>Hydrological</a:t>
            </a:r>
            <a:r>
              <a:rPr lang="sv-SE" dirty="0"/>
              <a:t> </a:t>
            </a:r>
            <a:r>
              <a:rPr lang="sv-SE" dirty="0" err="1"/>
              <a:t>impact</a:t>
            </a:r>
            <a:r>
              <a:rPr lang="sv-SE" dirty="0"/>
              <a:t> over the </a:t>
            </a:r>
            <a:r>
              <a:rPr lang="sv-SE" dirty="0" err="1"/>
              <a:t>upper</a:t>
            </a:r>
            <a:r>
              <a:rPr lang="sv-SE" dirty="0"/>
              <a:t> Danube </a:t>
            </a:r>
            <a:r>
              <a:rPr lang="sv-SE" dirty="0" err="1"/>
              <a:t>basin</a:t>
            </a:r>
            <a:endParaRPr lang="sv-SE" dirty="0"/>
          </a:p>
        </p:txBody>
      </p:sp>
      <p:sp>
        <p:nvSpPr>
          <p:cNvPr id="6" name="Höger klammerparentes 5"/>
          <p:cNvSpPr/>
          <p:nvPr/>
        </p:nvSpPr>
        <p:spPr>
          <a:xfrm rot="5400000">
            <a:off x="3192660" y="5243143"/>
            <a:ext cx="847442" cy="780834"/>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7" name="textruta 6"/>
          <p:cNvSpPr txBox="1"/>
          <p:nvPr/>
        </p:nvSpPr>
        <p:spPr>
          <a:xfrm>
            <a:off x="1375164" y="6235057"/>
            <a:ext cx="1233866" cy="346079"/>
          </a:xfrm>
          <a:prstGeom prst="rect">
            <a:avLst/>
          </a:prstGeom>
          <a:noFill/>
        </p:spPr>
        <p:txBody>
          <a:bodyPr wrap="square" lIns="53172" tIns="26586" rIns="53172" bIns="26586" rtlCol="0">
            <a:spAutoFit/>
          </a:bodyPr>
          <a:lstStyle/>
          <a:p>
            <a:pPr algn="ctr"/>
            <a:r>
              <a:rPr lang="sv-SE" sz="1900" dirty="0">
                <a:solidFill>
                  <a:srgbClr val="FF0000"/>
                </a:solidFill>
              </a:rPr>
              <a:t>CMIP5</a:t>
            </a:r>
          </a:p>
        </p:txBody>
      </p:sp>
      <p:sp>
        <p:nvSpPr>
          <p:cNvPr id="8" name="Höger klammerparentes 7"/>
          <p:cNvSpPr/>
          <p:nvPr/>
        </p:nvSpPr>
        <p:spPr>
          <a:xfrm rot="5400000">
            <a:off x="1518506" y="4449564"/>
            <a:ext cx="947182" cy="246773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9" name="textruta 8"/>
          <p:cNvSpPr txBox="1"/>
          <p:nvPr/>
        </p:nvSpPr>
        <p:spPr>
          <a:xfrm>
            <a:off x="2999448" y="6131255"/>
            <a:ext cx="1233866" cy="346079"/>
          </a:xfrm>
          <a:prstGeom prst="rect">
            <a:avLst/>
          </a:prstGeom>
          <a:noFill/>
        </p:spPr>
        <p:txBody>
          <a:bodyPr wrap="square" lIns="53172" tIns="26586" rIns="53172" bIns="26586" rtlCol="0">
            <a:spAutoFit/>
          </a:bodyPr>
          <a:lstStyle/>
          <a:p>
            <a:pPr algn="ctr"/>
            <a:r>
              <a:rPr lang="sv-SE" sz="1900" dirty="0">
                <a:solidFill>
                  <a:srgbClr val="002060"/>
                </a:solidFill>
              </a:rPr>
              <a:t>CORDEX</a:t>
            </a:r>
          </a:p>
        </p:txBody>
      </p:sp>
      <p:sp>
        <p:nvSpPr>
          <p:cNvPr id="10" name="Höger klammerparentes 9"/>
          <p:cNvSpPr/>
          <p:nvPr/>
        </p:nvSpPr>
        <p:spPr>
          <a:xfrm rot="5400000">
            <a:off x="3771462" y="5486919"/>
            <a:ext cx="1002837" cy="44867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11" name="textruta 10"/>
          <p:cNvSpPr txBox="1"/>
          <p:nvPr/>
        </p:nvSpPr>
        <p:spPr>
          <a:xfrm>
            <a:off x="4048541" y="6320399"/>
            <a:ext cx="1758872" cy="346079"/>
          </a:xfrm>
          <a:prstGeom prst="rect">
            <a:avLst/>
          </a:prstGeom>
          <a:noFill/>
        </p:spPr>
        <p:txBody>
          <a:bodyPr wrap="square" lIns="53172" tIns="26586" rIns="53172" bIns="26586" rtlCol="0">
            <a:spAutoFit/>
          </a:bodyPr>
          <a:lstStyle/>
          <a:p>
            <a:r>
              <a:rPr lang="sv-SE" sz="1900" dirty="0">
                <a:solidFill>
                  <a:srgbClr val="00B050"/>
                </a:solidFill>
              </a:rPr>
              <a:t>PRIMAVERA</a:t>
            </a:r>
          </a:p>
        </p:txBody>
      </p:sp>
      <p:sp>
        <p:nvSpPr>
          <p:cNvPr id="12" name="textruta 11"/>
          <p:cNvSpPr txBox="1"/>
          <p:nvPr/>
        </p:nvSpPr>
        <p:spPr>
          <a:xfrm>
            <a:off x="533892" y="1540667"/>
            <a:ext cx="8300556" cy="638467"/>
          </a:xfrm>
          <a:prstGeom prst="rect">
            <a:avLst/>
          </a:prstGeom>
          <a:noFill/>
        </p:spPr>
        <p:txBody>
          <a:bodyPr wrap="square" lIns="53172" tIns="26586" rIns="53172" bIns="26586" rtlCol="0">
            <a:spAutoFit/>
          </a:bodyPr>
          <a:lstStyle/>
          <a:p>
            <a:r>
              <a:rPr lang="en-GB" sz="1900" dirty="0"/>
              <a:t>Normalized overall error as compared with CRU TS3.25 at the basin scale (1950-2005)</a:t>
            </a:r>
          </a:p>
        </p:txBody>
      </p:sp>
      <p:sp>
        <p:nvSpPr>
          <p:cNvPr id="14" name="textruta 13"/>
          <p:cNvSpPr txBox="1"/>
          <p:nvPr/>
        </p:nvSpPr>
        <p:spPr>
          <a:xfrm>
            <a:off x="758230" y="2453426"/>
            <a:ext cx="2131224" cy="299913"/>
          </a:xfrm>
          <a:prstGeom prst="rect">
            <a:avLst/>
          </a:prstGeom>
          <a:noFill/>
        </p:spPr>
        <p:txBody>
          <a:bodyPr wrap="square" lIns="53172" tIns="26586" rIns="53172" bIns="26586" rtlCol="0">
            <a:spAutoFit/>
          </a:bodyPr>
          <a:lstStyle/>
          <a:p>
            <a:r>
              <a:rPr lang="sv-SE" sz="1600" dirty="0" err="1"/>
              <a:t>Mean</a:t>
            </a:r>
            <a:r>
              <a:rPr lang="sv-SE" sz="1600" dirty="0"/>
              <a:t> </a:t>
            </a:r>
            <a:r>
              <a:rPr lang="sv-SE" sz="1600" dirty="0" err="1"/>
              <a:t>temperature</a:t>
            </a:r>
            <a:endParaRPr lang="sv-SE" sz="1600" dirty="0"/>
          </a:p>
        </p:txBody>
      </p:sp>
      <p:sp>
        <p:nvSpPr>
          <p:cNvPr id="15" name="textruta 14"/>
          <p:cNvSpPr txBox="1"/>
          <p:nvPr/>
        </p:nvSpPr>
        <p:spPr>
          <a:xfrm>
            <a:off x="6695226" y="2453426"/>
            <a:ext cx="2131224" cy="546134"/>
          </a:xfrm>
          <a:prstGeom prst="rect">
            <a:avLst/>
          </a:prstGeom>
          <a:noFill/>
        </p:spPr>
        <p:txBody>
          <a:bodyPr wrap="square" lIns="53172" tIns="26586" rIns="53172" bIns="26586" rtlCol="0">
            <a:spAutoFit/>
          </a:bodyPr>
          <a:lstStyle/>
          <a:p>
            <a:pPr algn="r"/>
            <a:r>
              <a:rPr lang="sv-SE" sz="1600" dirty="0" err="1"/>
              <a:t>Temperature</a:t>
            </a:r>
            <a:r>
              <a:rPr lang="sv-SE" sz="1600" dirty="0"/>
              <a:t> </a:t>
            </a:r>
            <a:r>
              <a:rPr lang="sv-SE" sz="1600" dirty="0" err="1"/>
              <a:t>variability</a:t>
            </a:r>
            <a:endParaRPr lang="sv-SE" sz="1600" dirty="0"/>
          </a:p>
        </p:txBody>
      </p:sp>
      <p:pic>
        <p:nvPicPr>
          <p:cNvPr id="16" name="Picture 2" descr="primavera-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1478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p:cNvPicPr>
            <a:picLocks noChangeAspect="1"/>
          </p:cNvPicPr>
          <p:nvPr/>
        </p:nvPicPr>
        <p:blipFill rotWithShape="1">
          <a:blip r:embed="rId3"/>
          <a:srcRect b="37949"/>
          <a:stretch/>
        </p:blipFill>
        <p:spPr bwMode="auto">
          <a:xfrm>
            <a:off x="4262092" y="1951740"/>
            <a:ext cx="4959039" cy="3077459"/>
          </a:xfrm>
          <a:prstGeom prst="rect">
            <a:avLst/>
          </a:prstGeom>
        </p:spPr>
      </p:pic>
      <p:pic>
        <p:nvPicPr>
          <p:cNvPr id="16" name="Image5"/>
          <p:cNvPicPr>
            <a:picLocks noChangeAspect="1"/>
          </p:cNvPicPr>
          <p:nvPr/>
        </p:nvPicPr>
        <p:blipFill rotWithShape="1">
          <a:blip r:embed="rId4"/>
          <a:srcRect b="37093"/>
          <a:stretch/>
        </p:blipFill>
        <p:spPr bwMode="auto">
          <a:xfrm>
            <a:off x="-123739" y="1951740"/>
            <a:ext cx="4901383" cy="3083690"/>
          </a:xfrm>
          <a:prstGeom prst="rect">
            <a:avLst/>
          </a:prstGeom>
        </p:spPr>
      </p:pic>
      <p:sp>
        <p:nvSpPr>
          <p:cNvPr id="2" name="Rubrik 1"/>
          <p:cNvSpPr>
            <a:spLocks noGrp="1"/>
          </p:cNvSpPr>
          <p:nvPr>
            <p:ph type="title"/>
          </p:nvPr>
        </p:nvSpPr>
        <p:spPr/>
        <p:txBody>
          <a:bodyPr>
            <a:normAutofit/>
          </a:bodyPr>
          <a:lstStyle/>
          <a:p>
            <a:r>
              <a:rPr lang="sv-SE" dirty="0" err="1"/>
              <a:t>Hydrological</a:t>
            </a:r>
            <a:r>
              <a:rPr lang="sv-SE" dirty="0"/>
              <a:t> </a:t>
            </a:r>
            <a:r>
              <a:rPr lang="sv-SE" dirty="0" err="1"/>
              <a:t>impact</a:t>
            </a:r>
            <a:r>
              <a:rPr lang="sv-SE" dirty="0"/>
              <a:t> over the </a:t>
            </a:r>
            <a:r>
              <a:rPr lang="sv-SE" dirty="0" err="1"/>
              <a:t>upper</a:t>
            </a:r>
            <a:r>
              <a:rPr lang="sv-SE" dirty="0"/>
              <a:t> Danube </a:t>
            </a:r>
            <a:r>
              <a:rPr lang="sv-SE" dirty="0" err="1"/>
              <a:t>basin</a:t>
            </a:r>
            <a:endParaRPr lang="sv-SE" dirty="0"/>
          </a:p>
        </p:txBody>
      </p:sp>
      <p:sp>
        <p:nvSpPr>
          <p:cNvPr id="6" name="Höger klammerparentes 5"/>
          <p:cNvSpPr/>
          <p:nvPr/>
        </p:nvSpPr>
        <p:spPr>
          <a:xfrm rot="5400000">
            <a:off x="2968321" y="5210140"/>
            <a:ext cx="847442" cy="780834"/>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7" name="textruta 6"/>
          <p:cNvSpPr txBox="1"/>
          <p:nvPr/>
        </p:nvSpPr>
        <p:spPr>
          <a:xfrm>
            <a:off x="1231530" y="6209380"/>
            <a:ext cx="1233866" cy="346079"/>
          </a:xfrm>
          <a:prstGeom prst="rect">
            <a:avLst/>
          </a:prstGeom>
          <a:noFill/>
        </p:spPr>
        <p:txBody>
          <a:bodyPr wrap="square" lIns="53172" tIns="26586" rIns="53172" bIns="26586" rtlCol="0">
            <a:spAutoFit/>
          </a:bodyPr>
          <a:lstStyle/>
          <a:p>
            <a:pPr algn="ctr"/>
            <a:r>
              <a:rPr lang="sv-SE" sz="1900" dirty="0">
                <a:solidFill>
                  <a:srgbClr val="FF0000"/>
                </a:solidFill>
              </a:rPr>
              <a:t>CMIP5</a:t>
            </a:r>
          </a:p>
        </p:txBody>
      </p:sp>
      <p:sp>
        <p:nvSpPr>
          <p:cNvPr id="8" name="Höger klammerparentes 7"/>
          <p:cNvSpPr/>
          <p:nvPr/>
        </p:nvSpPr>
        <p:spPr>
          <a:xfrm rot="5400000">
            <a:off x="1294167" y="4405588"/>
            <a:ext cx="947182" cy="246773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9" name="textruta 8"/>
          <p:cNvSpPr txBox="1"/>
          <p:nvPr/>
        </p:nvSpPr>
        <p:spPr>
          <a:xfrm>
            <a:off x="2745699" y="6107394"/>
            <a:ext cx="1233866" cy="346079"/>
          </a:xfrm>
          <a:prstGeom prst="rect">
            <a:avLst/>
          </a:prstGeom>
          <a:noFill/>
        </p:spPr>
        <p:txBody>
          <a:bodyPr wrap="square" lIns="53172" tIns="26586" rIns="53172" bIns="26586" rtlCol="0">
            <a:spAutoFit/>
          </a:bodyPr>
          <a:lstStyle/>
          <a:p>
            <a:pPr algn="ctr"/>
            <a:r>
              <a:rPr lang="sv-SE" sz="1900" dirty="0">
                <a:solidFill>
                  <a:srgbClr val="002060"/>
                </a:solidFill>
              </a:rPr>
              <a:t>CORDEX</a:t>
            </a:r>
          </a:p>
        </p:txBody>
      </p:sp>
      <p:sp>
        <p:nvSpPr>
          <p:cNvPr id="10" name="Höger klammerparentes 9"/>
          <p:cNvSpPr/>
          <p:nvPr/>
        </p:nvSpPr>
        <p:spPr>
          <a:xfrm rot="5400000">
            <a:off x="3547122" y="5435582"/>
            <a:ext cx="1002837" cy="44867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lIns="53172" tIns="26586" rIns="53172" bIns="26586" rtlCol="0" anchor="ctr"/>
          <a:lstStyle/>
          <a:p>
            <a:pPr algn="ctr"/>
            <a:endParaRPr lang="sv-SE"/>
          </a:p>
        </p:txBody>
      </p:sp>
      <p:sp>
        <p:nvSpPr>
          <p:cNvPr id="11" name="textruta 10"/>
          <p:cNvSpPr txBox="1"/>
          <p:nvPr/>
        </p:nvSpPr>
        <p:spPr>
          <a:xfrm>
            <a:off x="3955067" y="6161340"/>
            <a:ext cx="1686976" cy="346079"/>
          </a:xfrm>
          <a:prstGeom prst="rect">
            <a:avLst/>
          </a:prstGeom>
          <a:noFill/>
        </p:spPr>
        <p:txBody>
          <a:bodyPr wrap="square" lIns="53172" tIns="26586" rIns="53172" bIns="26586" rtlCol="0">
            <a:spAutoFit/>
          </a:bodyPr>
          <a:lstStyle/>
          <a:p>
            <a:r>
              <a:rPr lang="sv-SE" sz="1900" dirty="0">
                <a:solidFill>
                  <a:srgbClr val="00B050"/>
                </a:solidFill>
              </a:rPr>
              <a:t>PRIMAVERA</a:t>
            </a:r>
          </a:p>
        </p:txBody>
      </p:sp>
      <p:sp>
        <p:nvSpPr>
          <p:cNvPr id="12" name="textruta 11"/>
          <p:cNvSpPr txBox="1"/>
          <p:nvPr/>
        </p:nvSpPr>
        <p:spPr>
          <a:xfrm>
            <a:off x="533892" y="1540667"/>
            <a:ext cx="8300556" cy="638467"/>
          </a:xfrm>
          <a:prstGeom prst="rect">
            <a:avLst/>
          </a:prstGeom>
          <a:noFill/>
        </p:spPr>
        <p:txBody>
          <a:bodyPr wrap="square" lIns="53172" tIns="26586" rIns="53172" bIns="26586" rtlCol="0">
            <a:spAutoFit/>
          </a:bodyPr>
          <a:lstStyle/>
          <a:p>
            <a:r>
              <a:rPr lang="en-GB" sz="1900" dirty="0"/>
              <a:t>Normalized overall error as compared with CRU TS3.25 at the basin scale (1950-2005)</a:t>
            </a:r>
          </a:p>
        </p:txBody>
      </p:sp>
      <p:sp>
        <p:nvSpPr>
          <p:cNvPr id="14" name="textruta 13"/>
          <p:cNvSpPr txBox="1"/>
          <p:nvPr/>
        </p:nvSpPr>
        <p:spPr>
          <a:xfrm>
            <a:off x="683451" y="2332415"/>
            <a:ext cx="2131224" cy="299913"/>
          </a:xfrm>
          <a:prstGeom prst="rect">
            <a:avLst/>
          </a:prstGeom>
          <a:noFill/>
        </p:spPr>
        <p:txBody>
          <a:bodyPr wrap="square" lIns="53172" tIns="26586" rIns="53172" bIns="26586" rtlCol="0">
            <a:spAutoFit/>
          </a:bodyPr>
          <a:lstStyle/>
          <a:p>
            <a:r>
              <a:rPr lang="sv-SE" sz="1600" dirty="0" err="1"/>
              <a:t>Mean</a:t>
            </a:r>
            <a:r>
              <a:rPr lang="sv-SE" sz="1600" dirty="0"/>
              <a:t> </a:t>
            </a:r>
            <a:r>
              <a:rPr lang="sv-SE" sz="1600" dirty="0" err="1"/>
              <a:t>precipitation</a:t>
            </a:r>
            <a:endParaRPr lang="sv-SE" sz="1600" dirty="0"/>
          </a:p>
        </p:txBody>
      </p:sp>
      <p:sp>
        <p:nvSpPr>
          <p:cNvPr id="15" name="textruta 14"/>
          <p:cNvSpPr txBox="1"/>
          <p:nvPr/>
        </p:nvSpPr>
        <p:spPr>
          <a:xfrm>
            <a:off x="6627070" y="2468551"/>
            <a:ext cx="2131224" cy="299913"/>
          </a:xfrm>
          <a:prstGeom prst="rect">
            <a:avLst/>
          </a:prstGeom>
          <a:noFill/>
        </p:spPr>
        <p:txBody>
          <a:bodyPr wrap="square" lIns="53172" tIns="26586" rIns="53172" bIns="26586" rtlCol="0">
            <a:spAutoFit/>
          </a:bodyPr>
          <a:lstStyle/>
          <a:p>
            <a:pPr algn="r"/>
            <a:r>
              <a:rPr lang="sv-SE" sz="1600" dirty="0" err="1"/>
              <a:t>Precipitation</a:t>
            </a:r>
            <a:r>
              <a:rPr lang="sv-SE" sz="1600" dirty="0"/>
              <a:t> </a:t>
            </a:r>
            <a:r>
              <a:rPr lang="sv-SE" sz="1600" dirty="0" err="1"/>
              <a:t>variability</a:t>
            </a:r>
            <a:endParaRPr lang="sv-SE" sz="1600" dirty="0"/>
          </a:p>
        </p:txBody>
      </p:sp>
      <p:pic>
        <p:nvPicPr>
          <p:cNvPr id="18" name="Picture 2" descr="primavera-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1058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summary</a:t>
            </a:r>
            <a:endParaRPr lang="sv-SE" dirty="0"/>
          </a:p>
        </p:txBody>
      </p:sp>
      <p:sp>
        <p:nvSpPr>
          <p:cNvPr id="3" name="Platshållare för text 2"/>
          <p:cNvSpPr>
            <a:spLocks noGrp="1"/>
          </p:cNvSpPr>
          <p:nvPr>
            <p:ph type="body" sz="half" idx="1"/>
          </p:nvPr>
        </p:nvSpPr>
        <p:spPr>
          <a:xfrm>
            <a:off x="757238" y="1722439"/>
            <a:ext cx="7965040" cy="4486275"/>
          </a:xfrm>
        </p:spPr>
        <p:txBody>
          <a:bodyPr/>
          <a:lstStyle/>
          <a:p>
            <a:r>
              <a:rPr lang="en-US" dirty="0"/>
              <a:t>The general improvement of having higher resolution can be difficult to quantify – is it enough that it looks better?</a:t>
            </a:r>
          </a:p>
          <a:p>
            <a:endParaRPr lang="en-US" dirty="0"/>
          </a:p>
          <a:p>
            <a:r>
              <a:rPr lang="en-US" dirty="0"/>
              <a:t>Improvements for specific processes are easier to quantify:</a:t>
            </a:r>
          </a:p>
          <a:p>
            <a:endParaRPr lang="en-US" dirty="0"/>
          </a:p>
          <a:p>
            <a:pPr lvl="1"/>
            <a:r>
              <a:rPr lang="en-US" dirty="0"/>
              <a:t>Extreme precipitation is better reproduced by high resolution models. </a:t>
            </a:r>
          </a:p>
          <a:p>
            <a:endParaRPr lang="en-US" dirty="0"/>
          </a:p>
          <a:p>
            <a:pPr lvl="1"/>
            <a:r>
              <a:rPr lang="en-US" dirty="0"/>
              <a:t>Extra Tropical Cyclones are better represented in the PRIMAVERA models compared to CMIP5 </a:t>
            </a:r>
          </a:p>
          <a:p>
            <a:endParaRPr lang="en-US" dirty="0"/>
          </a:p>
          <a:p>
            <a:pPr lvl="1"/>
            <a:r>
              <a:rPr lang="en-US" dirty="0"/>
              <a:t>A study over the Danube basin shows that the PRIMAVERA models even outperform the CORDEX RCM for a selection of climate variables</a:t>
            </a:r>
          </a:p>
          <a:p>
            <a:endParaRPr lang="en-US" dirty="0"/>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60250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776390"/>
            <a:ext cx="8421999" cy="2444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ruta 5"/>
          <p:cNvSpPr txBox="1"/>
          <p:nvPr/>
        </p:nvSpPr>
        <p:spPr>
          <a:xfrm>
            <a:off x="731520" y="3495040"/>
            <a:ext cx="7274560" cy="1846659"/>
          </a:xfrm>
          <a:prstGeom prst="rect">
            <a:avLst/>
          </a:prstGeom>
          <a:noFill/>
        </p:spPr>
        <p:txBody>
          <a:bodyPr wrap="square" rtlCol="0">
            <a:spAutoFit/>
          </a:bodyPr>
          <a:lstStyle/>
          <a:p>
            <a:r>
              <a:rPr lang="sv-SE" sz="3200" dirty="0" err="1"/>
              <a:t>Thanks</a:t>
            </a:r>
            <a:r>
              <a:rPr lang="sv-SE" sz="3200" dirty="0"/>
              <a:t> for </a:t>
            </a:r>
            <a:r>
              <a:rPr lang="sv-SE" sz="3200" dirty="0" err="1"/>
              <a:t>listening</a:t>
            </a:r>
            <a:r>
              <a:rPr lang="sv-SE" sz="3200" dirty="0"/>
              <a:t>!</a:t>
            </a:r>
          </a:p>
          <a:p>
            <a:endParaRPr lang="sv-SE" sz="3200" dirty="0"/>
          </a:p>
          <a:p>
            <a:r>
              <a:rPr lang="sv-SE" sz="3200" dirty="0" err="1"/>
              <a:t>Are</a:t>
            </a:r>
            <a:r>
              <a:rPr lang="sv-SE" sz="3200" dirty="0"/>
              <a:t> </a:t>
            </a:r>
            <a:r>
              <a:rPr lang="sv-SE" sz="3200" dirty="0" err="1"/>
              <a:t>there</a:t>
            </a:r>
            <a:r>
              <a:rPr lang="sv-SE" sz="3200" dirty="0"/>
              <a:t> </a:t>
            </a:r>
            <a:r>
              <a:rPr lang="sv-SE" sz="3200" dirty="0" err="1"/>
              <a:t>questions</a:t>
            </a:r>
            <a:r>
              <a:rPr lang="sv-SE" sz="3200" dirty="0"/>
              <a:t>?</a:t>
            </a:r>
          </a:p>
          <a:p>
            <a:endParaRPr lang="sv-SE" dirty="0"/>
          </a:p>
        </p:txBody>
      </p:sp>
    </p:spTree>
    <p:extLst>
      <p:ext uri="{BB962C8B-B14F-4D97-AF65-F5344CB8AC3E}">
        <p14:creationId xmlns:p14="http://schemas.microsoft.com/office/powerpoint/2010/main" val="309078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High</a:t>
            </a:r>
            <a:r>
              <a:rPr lang="sv-SE" dirty="0"/>
              <a:t> resolution is </a:t>
            </a:r>
            <a:r>
              <a:rPr lang="sv-SE" dirty="0" err="1"/>
              <a:t>expensive</a:t>
            </a:r>
            <a:endParaRPr lang="sv-SE" dirty="0"/>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6" descr="1148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8739" y="1722438"/>
            <a:ext cx="5349533" cy="3901539"/>
          </a:xfrm>
          <a:prstGeom prst="rect">
            <a:avLst/>
          </a:prstGeom>
          <a:noFill/>
          <a:extLst>
            <a:ext uri="{909E8E84-426E-40DD-AFC4-6F175D3DCCD1}">
              <a14:hiddenFill xmlns:a14="http://schemas.microsoft.com/office/drawing/2010/main">
                <a:solidFill>
                  <a:srgbClr val="FFFFFF"/>
                </a:solidFill>
              </a14:hiddenFill>
            </a:ext>
          </a:extLst>
        </p:spPr>
      </p:pic>
      <p:sp>
        <p:nvSpPr>
          <p:cNvPr id="24" name="Vänster klammerparentes 23"/>
          <p:cNvSpPr/>
          <p:nvPr/>
        </p:nvSpPr>
        <p:spPr>
          <a:xfrm>
            <a:off x="972766" y="1712105"/>
            <a:ext cx="525972" cy="391187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textruta 24"/>
          <p:cNvSpPr txBox="1"/>
          <p:nvPr/>
        </p:nvSpPr>
        <p:spPr>
          <a:xfrm>
            <a:off x="156321" y="3494580"/>
            <a:ext cx="1254868" cy="369332"/>
          </a:xfrm>
          <a:prstGeom prst="rect">
            <a:avLst/>
          </a:prstGeom>
          <a:noFill/>
        </p:spPr>
        <p:txBody>
          <a:bodyPr wrap="square" rtlCol="0">
            <a:spAutoFit/>
          </a:bodyPr>
          <a:lstStyle/>
          <a:p>
            <a:r>
              <a:rPr lang="sv-SE" dirty="0"/>
              <a:t>50 km</a:t>
            </a:r>
          </a:p>
        </p:txBody>
      </p:sp>
    </p:spTree>
    <p:extLst>
      <p:ext uri="{BB962C8B-B14F-4D97-AF65-F5344CB8AC3E}">
        <p14:creationId xmlns:p14="http://schemas.microsoft.com/office/powerpoint/2010/main" val="311707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High</a:t>
            </a:r>
            <a:r>
              <a:rPr lang="sv-SE" dirty="0"/>
              <a:t> resolution is </a:t>
            </a:r>
            <a:r>
              <a:rPr lang="sv-SE" dirty="0" err="1"/>
              <a:t>expensive</a:t>
            </a:r>
            <a:endParaRPr lang="sv-SE" dirty="0"/>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6" descr="1148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8739" y="1722438"/>
            <a:ext cx="5349533" cy="39015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7"/>
          <p:cNvCxnSpPr>
            <a:stCxn id="5" idx="0"/>
            <a:endCxn id="5" idx="2"/>
          </p:cNvCxnSpPr>
          <p:nvPr/>
        </p:nvCxnSpPr>
        <p:spPr>
          <a:xfrm>
            <a:off x="4173506" y="1722438"/>
            <a:ext cx="0" cy="3901539"/>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Rak 8"/>
          <p:cNvCxnSpPr>
            <a:stCxn id="5" idx="1"/>
            <a:endCxn id="5" idx="3"/>
          </p:cNvCxnSpPr>
          <p:nvPr/>
        </p:nvCxnSpPr>
        <p:spPr>
          <a:xfrm>
            <a:off x="1498739" y="3673208"/>
            <a:ext cx="5349533" cy="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Höger klammerparentes 20"/>
          <p:cNvSpPr/>
          <p:nvPr/>
        </p:nvSpPr>
        <p:spPr>
          <a:xfrm>
            <a:off x="6848272" y="3673208"/>
            <a:ext cx="389107" cy="1940436"/>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textruta 21"/>
          <p:cNvSpPr txBox="1"/>
          <p:nvPr/>
        </p:nvSpPr>
        <p:spPr>
          <a:xfrm>
            <a:off x="7237379" y="4458760"/>
            <a:ext cx="1254868" cy="369332"/>
          </a:xfrm>
          <a:prstGeom prst="rect">
            <a:avLst/>
          </a:prstGeom>
          <a:noFill/>
        </p:spPr>
        <p:txBody>
          <a:bodyPr wrap="square" rtlCol="0">
            <a:spAutoFit/>
          </a:bodyPr>
          <a:lstStyle/>
          <a:p>
            <a:r>
              <a:rPr lang="sv-SE" dirty="0"/>
              <a:t>25 km</a:t>
            </a:r>
          </a:p>
        </p:txBody>
      </p:sp>
      <p:sp>
        <p:nvSpPr>
          <p:cNvPr id="24" name="Vänster klammerparentes 23"/>
          <p:cNvSpPr/>
          <p:nvPr/>
        </p:nvSpPr>
        <p:spPr>
          <a:xfrm>
            <a:off x="972766" y="1712105"/>
            <a:ext cx="525972" cy="391187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textruta 24"/>
          <p:cNvSpPr txBox="1"/>
          <p:nvPr/>
        </p:nvSpPr>
        <p:spPr>
          <a:xfrm>
            <a:off x="156321" y="3494580"/>
            <a:ext cx="1254868" cy="369332"/>
          </a:xfrm>
          <a:prstGeom prst="rect">
            <a:avLst/>
          </a:prstGeom>
          <a:noFill/>
        </p:spPr>
        <p:txBody>
          <a:bodyPr wrap="square" rtlCol="0">
            <a:spAutoFit/>
          </a:bodyPr>
          <a:lstStyle/>
          <a:p>
            <a:r>
              <a:rPr lang="sv-SE" dirty="0"/>
              <a:t>50 km</a:t>
            </a:r>
          </a:p>
        </p:txBody>
      </p:sp>
    </p:spTree>
    <p:extLst>
      <p:ext uri="{BB962C8B-B14F-4D97-AF65-F5344CB8AC3E}">
        <p14:creationId xmlns:p14="http://schemas.microsoft.com/office/powerpoint/2010/main" val="112184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High</a:t>
            </a:r>
            <a:r>
              <a:rPr lang="sv-SE" dirty="0"/>
              <a:t> resolution is </a:t>
            </a:r>
            <a:r>
              <a:rPr lang="sv-SE" dirty="0" err="1"/>
              <a:t>expensive</a:t>
            </a:r>
            <a:endParaRPr lang="sv-SE" dirty="0"/>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6" descr="1148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8739" y="1722438"/>
            <a:ext cx="5349533" cy="39015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7"/>
          <p:cNvCxnSpPr>
            <a:stCxn id="5" idx="0"/>
            <a:endCxn id="5" idx="2"/>
          </p:cNvCxnSpPr>
          <p:nvPr/>
        </p:nvCxnSpPr>
        <p:spPr>
          <a:xfrm>
            <a:off x="4173506" y="1722438"/>
            <a:ext cx="0" cy="3901539"/>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Rak 8"/>
          <p:cNvCxnSpPr>
            <a:stCxn id="5" idx="1"/>
            <a:endCxn id="5" idx="3"/>
          </p:cNvCxnSpPr>
          <p:nvPr/>
        </p:nvCxnSpPr>
        <p:spPr>
          <a:xfrm>
            <a:off x="1498739" y="3673208"/>
            <a:ext cx="5349533" cy="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flipV="1">
            <a:off x="1498739" y="2626468"/>
            <a:ext cx="5349533" cy="9728"/>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flipV="1">
            <a:off x="1498738" y="4685489"/>
            <a:ext cx="5349533" cy="9728"/>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2704289" y="1722438"/>
            <a:ext cx="0" cy="3901539"/>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5570706" y="1712105"/>
            <a:ext cx="0" cy="3901539"/>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9" name="Höger klammerparentes 18"/>
          <p:cNvSpPr/>
          <p:nvPr/>
        </p:nvSpPr>
        <p:spPr>
          <a:xfrm>
            <a:off x="6848272" y="2626468"/>
            <a:ext cx="321013" cy="10467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0" name="textruta 19"/>
          <p:cNvSpPr txBox="1"/>
          <p:nvPr/>
        </p:nvSpPr>
        <p:spPr>
          <a:xfrm>
            <a:off x="7169285" y="2965172"/>
            <a:ext cx="1254868" cy="369332"/>
          </a:xfrm>
          <a:prstGeom prst="rect">
            <a:avLst/>
          </a:prstGeom>
          <a:noFill/>
        </p:spPr>
        <p:txBody>
          <a:bodyPr wrap="square" rtlCol="0">
            <a:spAutoFit/>
          </a:bodyPr>
          <a:lstStyle/>
          <a:p>
            <a:r>
              <a:rPr lang="sv-SE" dirty="0"/>
              <a:t>12.5 km</a:t>
            </a:r>
          </a:p>
        </p:txBody>
      </p:sp>
      <p:sp>
        <p:nvSpPr>
          <p:cNvPr id="21" name="Höger klammerparentes 20"/>
          <p:cNvSpPr/>
          <p:nvPr/>
        </p:nvSpPr>
        <p:spPr>
          <a:xfrm>
            <a:off x="6848272" y="3673208"/>
            <a:ext cx="389107" cy="1940436"/>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textruta 21"/>
          <p:cNvSpPr txBox="1"/>
          <p:nvPr/>
        </p:nvSpPr>
        <p:spPr>
          <a:xfrm>
            <a:off x="7237379" y="4458760"/>
            <a:ext cx="1254868" cy="369332"/>
          </a:xfrm>
          <a:prstGeom prst="rect">
            <a:avLst/>
          </a:prstGeom>
          <a:noFill/>
        </p:spPr>
        <p:txBody>
          <a:bodyPr wrap="square" rtlCol="0">
            <a:spAutoFit/>
          </a:bodyPr>
          <a:lstStyle/>
          <a:p>
            <a:r>
              <a:rPr lang="sv-SE" dirty="0"/>
              <a:t>25 km</a:t>
            </a:r>
          </a:p>
        </p:txBody>
      </p:sp>
      <p:sp>
        <p:nvSpPr>
          <p:cNvPr id="24" name="Vänster klammerparentes 23"/>
          <p:cNvSpPr/>
          <p:nvPr/>
        </p:nvSpPr>
        <p:spPr>
          <a:xfrm>
            <a:off x="972766" y="1712105"/>
            <a:ext cx="525972" cy="391187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textruta 24"/>
          <p:cNvSpPr txBox="1"/>
          <p:nvPr/>
        </p:nvSpPr>
        <p:spPr>
          <a:xfrm>
            <a:off x="156321" y="3494580"/>
            <a:ext cx="1254868" cy="369332"/>
          </a:xfrm>
          <a:prstGeom prst="rect">
            <a:avLst/>
          </a:prstGeom>
          <a:noFill/>
        </p:spPr>
        <p:txBody>
          <a:bodyPr wrap="square" rtlCol="0">
            <a:spAutoFit/>
          </a:bodyPr>
          <a:lstStyle/>
          <a:p>
            <a:r>
              <a:rPr lang="sv-SE" dirty="0"/>
              <a:t>50 km</a:t>
            </a:r>
          </a:p>
        </p:txBody>
      </p:sp>
      <p:sp>
        <p:nvSpPr>
          <p:cNvPr id="26" name="textruta 25"/>
          <p:cNvSpPr txBox="1"/>
          <p:nvPr/>
        </p:nvSpPr>
        <p:spPr>
          <a:xfrm>
            <a:off x="408562" y="5875506"/>
            <a:ext cx="7597302" cy="646331"/>
          </a:xfrm>
          <a:prstGeom prst="rect">
            <a:avLst/>
          </a:prstGeom>
          <a:noFill/>
        </p:spPr>
        <p:txBody>
          <a:bodyPr wrap="square" rtlCol="0">
            <a:spAutoFit/>
          </a:bodyPr>
          <a:lstStyle/>
          <a:p>
            <a:r>
              <a:rPr lang="en-GB" dirty="0"/>
              <a:t>Doubling the resolution (e.g. 50 to 25 km) means 8 times the computer power</a:t>
            </a:r>
          </a:p>
        </p:txBody>
      </p:sp>
    </p:spTree>
    <p:extLst>
      <p:ext uri="{BB962C8B-B14F-4D97-AF65-F5344CB8AC3E}">
        <p14:creationId xmlns:p14="http://schemas.microsoft.com/office/powerpoint/2010/main" val="112184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Some important abbreviations</a:t>
            </a:r>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a:p>
            <a:pPr marL="0" indent="0">
              <a:buNone/>
            </a:pPr>
            <a:r>
              <a:rPr lang="sv-SE" dirty="0" err="1"/>
              <a:t>Model</a:t>
            </a:r>
            <a:r>
              <a:rPr lang="sv-SE" dirty="0"/>
              <a:t> </a:t>
            </a:r>
            <a:r>
              <a:rPr lang="sv-SE" dirty="0" err="1"/>
              <a:t>families</a:t>
            </a:r>
            <a:r>
              <a:rPr lang="sv-SE" dirty="0"/>
              <a:t>:</a:t>
            </a:r>
          </a:p>
          <a:p>
            <a:pPr marL="0" indent="0">
              <a:buNone/>
            </a:pPr>
            <a:endParaRPr lang="sv-SE" dirty="0"/>
          </a:p>
          <a:p>
            <a:pPr marL="0" indent="0">
              <a:buNone/>
            </a:pPr>
            <a:r>
              <a:rPr lang="sv-SE" dirty="0"/>
              <a:t>CMIP5 = Global </a:t>
            </a:r>
            <a:r>
              <a:rPr lang="sv-SE" dirty="0" err="1"/>
              <a:t>climate</a:t>
            </a:r>
            <a:r>
              <a:rPr lang="sv-SE" dirty="0"/>
              <a:t> </a:t>
            </a:r>
            <a:r>
              <a:rPr lang="sv-SE" dirty="0" err="1"/>
              <a:t>models</a:t>
            </a:r>
            <a:r>
              <a:rPr lang="sv-SE" dirty="0"/>
              <a:t> </a:t>
            </a:r>
            <a:r>
              <a:rPr lang="sv-SE" dirty="0" err="1"/>
              <a:t>used</a:t>
            </a:r>
            <a:r>
              <a:rPr lang="sv-SE" dirty="0"/>
              <a:t> in the last IPCC </a:t>
            </a:r>
            <a:r>
              <a:rPr lang="sv-SE" dirty="0" err="1"/>
              <a:t>assessment</a:t>
            </a:r>
            <a:r>
              <a:rPr lang="sv-SE" dirty="0"/>
              <a:t> </a:t>
            </a:r>
          </a:p>
          <a:p>
            <a:pPr marL="0" indent="0">
              <a:buNone/>
            </a:pPr>
            <a:endParaRPr lang="sv-SE" dirty="0"/>
          </a:p>
          <a:p>
            <a:pPr marL="0" indent="0">
              <a:buNone/>
            </a:pPr>
            <a:r>
              <a:rPr lang="sv-SE" dirty="0"/>
              <a:t>PRIMAVERA = Global </a:t>
            </a:r>
            <a:r>
              <a:rPr lang="sv-SE" dirty="0" err="1"/>
              <a:t>models</a:t>
            </a:r>
            <a:r>
              <a:rPr lang="sv-SE" dirty="0"/>
              <a:t> </a:t>
            </a:r>
            <a:r>
              <a:rPr lang="sv-SE" dirty="0" err="1"/>
              <a:t>used</a:t>
            </a:r>
            <a:r>
              <a:rPr lang="sv-SE" dirty="0"/>
              <a:t> in the PRIMAVERA </a:t>
            </a:r>
            <a:r>
              <a:rPr lang="sv-SE" dirty="0" err="1"/>
              <a:t>project</a:t>
            </a:r>
            <a:endParaRPr lang="sv-SE" dirty="0"/>
          </a:p>
          <a:p>
            <a:pPr marL="0" indent="0">
              <a:buNone/>
            </a:pPr>
            <a:endParaRPr lang="sv-SE" dirty="0"/>
          </a:p>
          <a:p>
            <a:pPr marL="0" indent="0">
              <a:buNone/>
            </a:pPr>
            <a:r>
              <a:rPr lang="sv-SE" dirty="0"/>
              <a:t>CORDEX = Regional </a:t>
            </a:r>
            <a:r>
              <a:rPr lang="sv-SE" dirty="0" err="1"/>
              <a:t>climate</a:t>
            </a:r>
            <a:r>
              <a:rPr lang="sv-SE" dirty="0"/>
              <a:t> </a:t>
            </a:r>
            <a:r>
              <a:rPr lang="sv-SE" dirty="0" err="1"/>
              <a:t>models</a:t>
            </a:r>
            <a:r>
              <a:rPr lang="sv-SE" dirty="0"/>
              <a:t> </a:t>
            </a:r>
            <a:r>
              <a:rPr lang="sv-SE" dirty="0" err="1"/>
              <a:t>of</a:t>
            </a:r>
            <a:r>
              <a:rPr lang="sv-SE" dirty="0"/>
              <a:t> </a:t>
            </a:r>
            <a:r>
              <a:rPr lang="sv-SE" dirty="0" err="1"/>
              <a:t>higher</a:t>
            </a:r>
            <a:r>
              <a:rPr lang="sv-SE" dirty="0"/>
              <a:t> resolution</a:t>
            </a:r>
          </a:p>
        </p:txBody>
      </p:sp>
      <p:pic>
        <p:nvPicPr>
          <p:cNvPr id="4"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65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sv-SE" dirty="0"/>
              <a:t>By the looks </a:t>
            </a:r>
            <a:r>
              <a:rPr lang="sv-SE" dirty="0" err="1"/>
              <a:t>of</a:t>
            </a:r>
            <a:r>
              <a:rPr lang="sv-SE" dirty="0"/>
              <a:t> it …</a:t>
            </a:r>
          </a:p>
        </p:txBody>
      </p:sp>
      <p:pic>
        <p:nvPicPr>
          <p:cNvPr id="1026"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latshållare för innehåll 6"/>
          <p:cNvPicPr>
            <a:picLocks noGrp="1"/>
          </p:cNvPicPr>
          <p:nvPr>
            <p:ph idx="1"/>
          </p:nvPr>
        </p:nvPicPr>
        <p:blipFill rotWithShape="1">
          <a:blip r:embed="rId3">
            <a:extLst>
              <a:ext uri="{28A0092B-C50C-407E-A947-70E740481C1C}">
                <a14:useLocalDpi xmlns:a14="http://schemas.microsoft.com/office/drawing/2010/main" val="0"/>
              </a:ext>
            </a:extLst>
          </a:blip>
          <a:srcRect t="13213" b="11658"/>
          <a:stretch/>
        </p:blipFill>
        <p:spPr bwMode="auto">
          <a:xfrm>
            <a:off x="1529673" y="2302541"/>
            <a:ext cx="5971429" cy="4486275"/>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235974" y="2753032"/>
            <a:ext cx="1081549" cy="369332"/>
          </a:xfrm>
          <a:prstGeom prst="rect">
            <a:avLst/>
          </a:prstGeom>
          <a:noFill/>
        </p:spPr>
        <p:txBody>
          <a:bodyPr wrap="square" rtlCol="0">
            <a:spAutoFit/>
          </a:bodyPr>
          <a:lstStyle/>
          <a:p>
            <a:r>
              <a:rPr lang="sv-SE" dirty="0" err="1"/>
              <a:t>Low</a:t>
            </a:r>
            <a:r>
              <a:rPr lang="sv-SE" dirty="0"/>
              <a:t> res.</a:t>
            </a:r>
          </a:p>
        </p:txBody>
      </p:sp>
      <p:sp>
        <p:nvSpPr>
          <p:cNvPr id="9" name="textruta 8"/>
          <p:cNvSpPr txBox="1"/>
          <p:nvPr/>
        </p:nvSpPr>
        <p:spPr>
          <a:xfrm>
            <a:off x="334295" y="4124632"/>
            <a:ext cx="1219202" cy="369332"/>
          </a:xfrm>
          <a:prstGeom prst="rect">
            <a:avLst/>
          </a:prstGeom>
          <a:noFill/>
        </p:spPr>
        <p:txBody>
          <a:bodyPr wrap="square" rtlCol="0">
            <a:spAutoFit/>
          </a:bodyPr>
          <a:lstStyle/>
          <a:p>
            <a:r>
              <a:rPr lang="sv-SE" dirty="0" err="1"/>
              <a:t>High</a:t>
            </a:r>
            <a:r>
              <a:rPr lang="sv-SE" dirty="0"/>
              <a:t> res.</a:t>
            </a:r>
          </a:p>
        </p:txBody>
      </p:sp>
      <p:sp>
        <p:nvSpPr>
          <p:cNvPr id="3" name="textruta 2"/>
          <p:cNvSpPr txBox="1"/>
          <p:nvPr/>
        </p:nvSpPr>
        <p:spPr>
          <a:xfrm>
            <a:off x="1553497" y="2104103"/>
            <a:ext cx="5958348" cy="276999"/>
          </a:xfrm>
          <a:prstGeom prst="rect">
            <a:avLst/>
          </a:prstGeom>
          <a:noFill/>
        </p:spPr>
        <p:txBody>
          <a:bodyPr wrap="square" rtlCol="0">
            <a:spAutoFit/>
          </a:bodyPr>
          <a:lstStyle/>
          <a:p>
            <a:r>
              <a:rPr lang="sv-SE" sz="1200" dirty="0"/>
              <a:t>MPI-ESM-1-2    CNRM-CM6-1      HadGEM3-GC31 EC-Earth3           ECMWF-IFS</a:t>
            </a:r>
          </a:p>
        </p:txBody>
      </p:sp>
      <p:sp>
        <p:nvSpPr>
          <p:cNvPr id="6" name="textruta 5"/>
          <p:cNvSpPr txBox="1"/>
          <p:nvPr/>
        </p:nvSpPr>
        <p:spPr>
          <a:xfrm>
            <a:off x="7708490" y="5506065"/>
            <a:ext cx="1160207" cy="369332"/>
          </a:xfrm>
          <a:prstGeom prst="rect">
            <a:avLst/>
          </a:prstGeom>
          <a:noFill/>
        </p:spPr>
        <p:txBody>
          <a:bodyPr wrap="square" rtlCol="0">
            <a:spAutoFit/>
          </a:bodyPr>
          <a:lstStyle/>
          <a:p>
            <a:r>
              <a:rPr lang="sv-SE" dirty="0"/>
              <a:t>EOBS</a:t>
            </a:r>
          </a:p>
        </p:txBody>
      </p:sp>
      <p:sp>
        <p:nvSpPr>
          <p:cNvPr id="8" name="textruta 7"/>
          <p:cNvSpPr txBox="1"/>
          <p:nvPr/>
        </p:nvSpPr>
        <p:spPr>
          <a:xfrm>
            <a:off x="235974" y="6066503"/>
            <a:ext cx="1917290" cy="646331"/>
          </a:xfrm>
          <a:prstGeom prst="rect">
            <a:avLst/>
          </a:prstGeom>
          <a:noFill/>
        </p:spPr>
        <p:txBody>
          <a:bodyPr wrap="square" rtlCol="0">
            <a:spAutoFit/>
          </a:bodyPr>
          <a:lstStyle/>
          <a:p>
            <a:pPr algn="r"/>
            <a:r>
              <a:rPr lang="sv-SE" dirty="0" err="1"/>
              <a:t>Prmean</a:t>
            </a:r>
            <a:r>
              <a:rPr lang="sv-SE" dirty="0"/>
              <a:t> (mm/</a:t>
            </a:r>
            <a:r>
              <a:rPr lang="sv-SE" dirty="0" err="1"/>
              <a:t>day</a:t>
            </a:r>
            <a:r>
              <a:rPr lang="sv-SE" dirty="0"/>
              <a:t>)</a:t>
            </a:r>
          </a:p>
        </p:txBody>
      </p:sp>
      <p:sp>
        <p:nvSpPr>
          <p:cNvPr id="10" name="textruta 9"/>
          <p:cNvSpPr txBox="1"/>
          <p:nvPr/>
        </p:nvSpPr>
        <p:spPr>
          <a:xfrm>
            <a:off x="4778477" y="1219200"/>
            <a:ext cx="2998839" cy="646331"/>
          </a:xfrm>
          <a:prstGeom prst="rect">
            <a:avLst/>
          </a:prstGeom>
          <a:noFill/>
        </p:spPr>
        <p:txBody>
          <a:bodyPr wrap="square" rtlCol="0">
            <a:spAutoFit/>
          </a:bodyPr>
          <a:lstStyle/>
          <a:p>
            <a:r>
              <a:rPr lang="sv-SE" dirty="0" err="1"/>
              <a:t>Precipitation</a:t>
            </a:r>
            <a:r>
              <a:rPr lang="sv-SE" dirty="0"/>
              <a:t> benefits from </a:t>
            </a:r>
            <a:r>
              <a:rPr lang="sv-SE" dirty="0" err="1"/>
              <a:t>higher</a:t>
            </a:r>
            <a:r>
              <a:rPr lang="sv-SE" dirty="0"/>
              <a:t> resolution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sv-SE" dirty="0"/>
              <a:t>By the looks </a:t>
            </a:r>
            <a:r>
              <a:rPr lang="sv-SE" dirty="0" err="1"/>
              <a:t>of</a:t>
            </a:r>
            <a:r>
              <a:rPr lang="sv-SE" dirty="0"/>
              <a:t> it …</a:t>
            </a:r>
          </a:p>
        </p:txBody>
      </p:sp>
      <p:pic>
        <p:nvPicPr>
          <p:cNvPr id="1026"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ruta 1"/>
          <p:cNvSpPr txBox="1"/>
          <p:nvPr/>
        </p:nvSpPr>
        <p:spPr>
          <a:xfrm>
            <a:off x="235974" y="2753032"/>
            <a:ext cx="1081549" cy="369332"/>
          </a:xfrm>
          <a:prstGeom prst="rect">
            <a:avLst/>
          </a:prstGeom>
          <a:noFill/>
        </p:spPr>
        <p:txBody>
          <a:bodyPr wrap="square" rtlCol="0">
            <a:spAutoFit/>
          </a:bodyPr>
          <a:lstStyle/>
          <a:p>
            <a:r>
              <a:rPr lang="sv-SE" dirty="0" err="1"/>
              <a:t>Low</a:t>
            </a:r>
            <a:r>
              <a:rPr lang="sv-SE" dirty="0"/>
              <a:t> res.</a:t>
            </a:r>
          </a:p>
        </p:txBody>
      </p:sp>
      <p:sp>
        <p:nvSpPr>
          <p:cNvPr id="9" name="textruta 8"/>
          <p:cNvSpPr txBox="1"/>
          <p:nvPr/>
        </p:nvSpPr>
        <p:spPr>
          <a:xfrm>
            <a:off x="334295" y="4124632"/>
            <a:ext cx="1219202" cy="369332"/>
          </a:xfrm>
          <a:prstGeom prst="rect">
            <a:avLst/>
          </a:prstGeom>
          <a:noFill/>
        </p:spPr>
        <p:txBody>
          <a:bodyPr wrap="square" rtlCol="0">
            <a:spAutoFit/>
          </a:bodyPr>
          <a:lstStyle/>
          <a:p>
            <a:r>
              <a:rPr lang="sv-SE" dirty="0" err="1"/>
              <a:t>High</a:t>
            </a:r>
            <a:r>
              <a:rPr lang="sv-SE" dirty="0"/>
              <a:t> res.</a:t>
            </a:r>
          </a:p>
        </p:txBody>
      </p:sp>
      <p:sp>
        <p:nvSpPr>
          <p:cNvPr id="3" name="textruta 2"/>
          <p:cNvSpPr txBox="1"/>
          <p:nvPr/>
        </p:nvSpPr>
        <p:spPr>
          <a:xfrm>
            <a:off x="1553497" y="2104103"/>
            <a:ext cx="5958348" cy="276999"/>
          </a:xfrm>
          <a:prstGeom prst="rect">
            <a:avLst/>
          </a:prstGeom>
          <a:noFill/>
        </p:spPr>
        <p:txBody>
          <a:bodyPr wrap="square" rtlCol="0">
            <a:spAutoFit/>
          </a:bodyPr>
          <a:lstStyle/>
          <a:p>
            <a:r>
              <a:rPr lang="sv-SE" sz="1200" dirty="0"/>
              <a:t>MPI-ESM-1-2    CNRM-CM6-1      HadGEM3-GC31 EC-Earth3           ECMWF-IFS</a:t>
            </a:r>
          </a:p>
        </p:txBody>
      </p:sp>
      <p:sp>
        <p:nvSpPr>
          <p:cNvPr id="6" name="textruta 5"/>
          <p:cNvSpPr txBox="1"/>
          <p:nvPr/>
        </p:nvSpPr>
        <p:spPr>
          <a:xfrm>
            <a:off x="7708490" y="5506065"/>
            <a:ext cx="1160207" cy="369332"/>
          </a:xfrm>
          <a:prstGeom prst="rect">
            <a:avLst/>
          </a:prstGeom>
          <a:noFill/>
        </p:spPr>
        <p:txBody>
          <a:bodyPr wrap="square" rtlCol="0">
            <a:spAutoFit/>
          </a:bodyPr>
          <a:lstStyle/>
          <a:p>
            <a:r>
              <a:rPr lang="sv-SE" dirty="0"/>
              <a:t>EOBS</a:t>
            </a:r>
          </a:p>
        </p:txBody>
      </p:sp>
      <p:sp>
        <p:nvSpPr>
          <p:cNvPr id="10" name="textruta 9"/>
          <p:cNvSpPr txBox="1"/>
          <p:nvPr/>
        </p:nvSpPr>
        <p:spPr>
          <a:xfrm>
            <a:off x="4778477" y="1219200"/>
            <a:ext cx="3510116" cy="646331"/>
          </a:xfrm>
          <a:prstGeom prst="rect">
            <a:avLst/>
          </a:prstGeom>
          <a:noFill/>
        </p:spPr>
        <p:txBody>
          <a:bodyPr wrap="square" rtlCol="0">
            <a:spAutoFit/>
          </a:bodyPr>
          <a:lstStyle/>
          <a:p>
            <a:r>
              <a:rPr lang="sv-SE" dirty="0" err="1"/>
              <a:t>Especially</a:t>
            </a:r>
            <a:r>
              <a:rPr lang="sv-SE" dirty="0"/>
              <a:t> extreme </a:t>
            </a:r>
            <a:r>
              <a:rPr lang="sv-SE" dirty="0" err="1"/>
              <a:t>precipitation</a:t>
            </a:r>
            <a:r>
              <a:rPr lang="sv-SE" dirty="0"/>
              <a:t> benefits from </a:t>
            </a:r>
            <a:r>
              <a:rPr lang="sv-SE" dirty="0" err="1"/>
              <a:t>higher</a:t>
            </a:r>
            <a:r>
              <a:rPr lang="sv-SE" dirty="0"/>
              <a:t> resolution</a:t>
            </a:r>
          </a:p>
        </p:txBody>
      </p:sp>
      <p:pic>
        <p:nvPicPr>
          <p:cNvPr id="11" name="Bildobjekt 10" descr="\\winfs-proj\data\proj\rossby\gustav\PROJECTS\Primavera\WP10\D10.2\pics\stream1_field_rx1day_ANN_11mod_1971-2000_eobs.png"/>
          <p:cNvPicPr/>
          <p:nvPr/>
        </p:nvPicPr>
        <p:blipFill>
          <a:blip r:embed="rId3"/>
          <a:srcRect t="13774" b="13874"/>
          <a:stretch>
            <a:fillRect/>
          </a:stretch>
        </p:blipFill>
        <p:spPr bwMode="auto">
          <a:xfrm>
            <a:off x="1553496" y="2381102"/>
            <a:ext cx="5692877" cy="4008566"/>
          </a:xfrm>
          <a:prstGeom prst="rect">
            <a:avLst/>
          </a:prstGeom>
        </p:spPr>
      </p:pic>
      <p:sp>
        <p:nvSpPr>
          <p:cNvPr id="8" name="textruta 7"/>
          <p:cNvSpPr txBox="1"/>
          <p:nvPr/>
        </p:nvSpPr>
        <p:spPr>
          <a:xfrm>
            <a:off x="235974" y="6066503"/>
            <a:ext cx="1917290" cy="369332"/>
          </a:xfrm>
          <a:prstGeom prst="rect">
            <a:avLst/>
          </a:prstGeom>
          <a:noFill/>
        </p:spPr>
        <p:txBody>
          <a:bodyPr wrap="square" rtlCol="0">
            <a:spAutoFit/>
          </a:bodyPr>
          <a:lstStyle/>
          <a:p>
            <a:pPr algn="r"/>
            <a:r>
              <a:rPr lang="sv-SE" dirty="0"/>
              <a:t>rx1day (mm)</a:t>
            </a:r>
          </a:p>
        </p:txBody>
      </p:sp>
    </p:spTree>
    <p:extLst>
      <p:ext uri="{BB962C8B-B14F-4D97-AF65-F5344CB8AC3E}">
        <p14:creationId xmlns:p14="http://schemas.microsoft.com/office/powerpoint/2010/main" val="337643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sv-SE" dirty="0" err="1"/>
              <a:t>Individual</a:t>
            </a:r>
            <a:r>
              <a:rPr lang="sv-SE" dirty="0"/>
              <a:t> </a:t>
            </a:r>
            <a:r>
              <a:rPr lang="sv-SE" dirty="0" err="1"/>
              <a:t>models</a:t>
            </a:r>
            <a:r>
              <a:rPr lang="sv-SE" dirty="0"/>
              <a:t> over a </a:t>
            </a:r>
            <a:r>
              <a:rPr lang="sv-SE" dirty="0" err="1"/>
              <a:t>specific</a:t>
            </a:r>
            <a:r>
              <a:rPr lang="sv-SE" dirty="0"/>
              <a:t> region</a:t>
            </a:r>
          </a:p>
        </p:txBody>
      </p:sp>
      <p:pic>
        <p:nvPicPr>
          <p:cNvPr id="1026" name="Picture 2" descr="primavera-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5" y="-102529"/>
            <a:ext cx="3028337" cy="878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Bildobjekt 11"/>
          <p:cNvPicPr/>
          <p:nvPr/>
        </p:nvPicPr>
        <p:blipFill>
          <a:blip r:embed="rId3"/>
          <a:stretch>
            <a:fillRect/>
          </a:stretch>
        </p:blipFill>
        <p:spPr bwMode="auto">
          <a:xfrm>
            <a:off x="1140541" y="1682894"/>
            <a:ext cx="3504319" cy="4078810"/>
          </a:xfrm>
          <a:prstGeom prst="rect">
            <a:avLst/>
          </a:prstGeom>
        </p:spPr>
      </p:pic>
      <p:sp>
        <p:nvSpPr>
          <p:cNvPr id="4" name="textruta 3"/>
          <p:cNvSpPr txBox="1"/>
          <p:nvPr/>
        </p:nvSpPr>
        <p:spPr>
          <a:xfrm>
            <a:off x="7964129" y="2644877"/>
            <a:ext cx="963561" cy="923330"/>
          </a:xfrm>
          <a:prstGeom prst="rect">
            <a:avLst/>
          </a:prstGeom>
          <a:noFill/>
        </p:spPr>
        <p:txBody>
          <a:bodyPr wrap="square" rtlCol="0">
            <a:spAutoFit/>
          </a:bodyPr>
          <a:lstStyle/>
          <a:p>
            <a:r>
              <a:rPr lang="sv-SE" dirty="0"/>
              <a:t>BRI = British Isles</a:t>
            </a:r>
          </a:p>
        </p:txBody>
      </p:sp>
      <p:sp>
        <p:nvSpPr>
          <p:cNvPr id="5" name="textruta 4"/>
          <p:cNvSpPr txBox="1"/>
          <p:nvPr/>
        </p:nvSpPr>
        <p:spPr>
          <a:xfrm>
            <a:off x="1455174" y="5683045"/>
            <a:ext cx="2920181" cy="923330"/>
          </a:xfrm>
          <a:prstGeom prst="rect">
            <a:avLst/>
          </a:prstGeom>
          <a:noFill/>
        </p:spPr>
        <p:txBody>
          <a:bodyPr wrap="square" rtlCol="0">
            <a:spAutoFit/>
          </a:bodyPr>
          <a:lstStyle/>
          <a:p>
            <a:r>
              <a:rPr lang="sv-SE" dirty="0"/>
              <a:t>No systematic </a:t>
            </a:r>
            <a:r>
              <a:rPr lang="sv-SE" dirty="0" err="1"/>
              <a:t>differences</a:t>
            </a:r>
            <a:r>
              <a:rPr lang="sv-SE" dirty="0"/>
              <a:t> </a:t>
            </a:r>
            <a:r>
              <a:rPr lang="sv-SE" dirty="0" err="1"/>
              <a:t>between</a:t>
            </a:r>
            <a:r>
              <a:rPr lang="sv-SE" dirty="0"/>
              <a:t> </a:t>
            </a:r>
            <a:r>
              <a:rPr lang="sv-SE" dirty="0" err="1"/>
              <a:t>high</a:t>
            </a:r>
            <a:r>
              <a:rPr lang="sv-SE" dirty="0"/>
              <a:t> and </a:t>
            </a:r>
            <a:r>
              <a:rPr lang="sv-SE" dirty="0" err="1"/>
              <a:t>low</a:t>
            </a:r>
            <a:r>
              <a:rPr lang="sv-SE" dirty="0"/>
              <a:t> res. for </a:t>
            </a:r>
            <a:r>
              <a:rPr lang="sv-SE" dirty="0" err="1"/>
              <a:t>temperature</a:t>
            </a:r>
            <a:endParaRPr lang="sv-SE" dirty="0"/>
          </a:p>
        </p:txBody>
      </p:sp>
      <p:sp>
        <p:nvSpPr>
          <p:cNvPr id="2" name="textruta 1"/>
          <p:cNvSpPr txBox="1"/>
          <p:nvPr/>
        </p:nvSpPr>
        <p:spPr>
          <a:xfrm>
            <a:off x="948906" y="2078966"/>
            <a:ext cx="1475117" cy="369332"/>
          </a:xfrm>
          <a:prstGeom prst="rect">
            <a:avLst/>
          </a:prstGeom>
          <a:noFill/>
        </p:spPr>
        <p:txBody>
          <a:bodyPr wrap="square" rtlCol="0">
            <a:spAutoFit/>
          </a:bodyPr>
          <a:lstStyle/>
          <a:p>
            <a:r>
              <a:rPr lang="sv-SE" dirty="0" err="1"/>
              <a:t>Temperature</a:t>
            </a:r>
            <a:endParaRPr lang="sv-SE" dirty="0"/>
          </a:p>
        </p:txBody>
      </p:sp>
    </p:spTree>
    <p:extLst>
      <p:ext uri="{BB962C8B-B14F-4D97-AF65-F5344CB8AC3E}">
        <p14:creationId xmlns:p14="http://schemas.microsoft.com/office/powerpoint/2010/main" val="557427605"/>
      </p:ext>
    </p:extLst>
  </p:cSld>
  <p:clrMapOvr>
    <a:masterClrMapping/>
  </p:clrMapOvr>
</p:sld>
</file>

<file path=ppt/theme/theme1.xml><?xml version="1.0" encoding="utf-8"?>
<a:theme xmlns:a="http://schemas.openxmlformats.org/drawingml/2006/main" name="83968-SMHI-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1" ma:contentTypeDescription="Create a new document." ma:contentTypeScope="" ma:versionID="32a1a0cf3b1f70c8694b9af0639bca4b">
  <xsd:schema xmlns:xsd="http://www.w3.org/2001/XMLSchema" xmlns:xs="http://www.w3.org/2001/XMLSchema" xmlns:p="http://schemas.microsoft.com/office/2006/metadata/properties" xmlns:ns3="39e328b5-fd55-4aa2-9335-b42da031234f" xmlns:ns4="d5f456a8-998e-4615-8aa7-08c9413f4944" targetNamespace="http://schemas.microsoft.com/office/2006/metadata/properties" ma:root="true" ma:fieldsID="cf85d3993ef41d866fd4229655c2e317" ns3:_="" ns4:_="">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B7A366-F988-4261-BD2A-B7303B774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661E2E-CA65-43CF-B6E6-7E9526DE2BD0}">
  <ds:schemaRefs>
    <ds:schemaRef ds:uri="http://schemas.microsoft.com/sharepoint/v3/contenttype/forms"/>
  </ds:schemaRefs>
</ds:datastoreItem>
</file>

<file path=customXml/itemProps3.xml><?xml version="1.0" encoding="utf-8"?>
<ds:datastoreItem xmlns:ds="http://schemas.openxmlformats.org/officeDocument/2006/customXml" ds:itemID="{4E4D84FE-1970-411D-97F5-7CE7395EE67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83968-SMHI-vit</Template>
  <TotalTime>631</TotalTime>
  <Words>757</Words>
  <Application>Microsoft Office PowerPoint</Application>
  <PresentationFormat>On-screen Show (4:3)</PresentationFormat>
  <Paragraphs>142</Paragraphs>
  <Slides>25</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Arial Black</vt:lpstr>
      <vt:lpstr>Calibri</vt:lpstr>
      <vt:lpstr>Wingdings</vt:lpstr>
      <vt:lpstr>83968-SMHI-vit</vt:lpstr>
      <vt:lpstr>SMHI - Svart</vt:lpstr>
      <vt:lpstr>SMHI-PPT-vit</vt:lpstr>
      <vt:lpstr>1_SMHI - Svart</vt:lpstr>
      <vt:lpstr>What new information do we get from climate models with higher resolution? </vt:lpstr>
      <vt:lpstr>Why is model resolution important?</vt:lpstr>
      <vt:lpstr>High resolution is expensive</vt:lpstr>
      <vt:lpstr>High resolution is expensive</vt:lpstr>
      <vt:lpstr>High resolution is expensive</vt:lpstr>
      <vt:lpstr>Some important abbreviations</vt:lpstr>
      <vt:lpstr>By the looks of it …</vt:lpstr>
      <vt:lpstr>By the looks of it …</vt:lpstr>
      <vt:lpstr>Individual models over a specific region</vt:lpstr>
      <vt:lpstr>Individual models over a specific region</vt:lpstr>
      <vt:lpstr>PRIMAVERA in perspective of CMIP5 and CORDEX</vt:lpstr>
      <vt:lpstr>PRIMAVERA in perspective of CMIP5 and CORDEX</vt:lpstr>
      <vt:lpstr>Precipitation intensities</vt:lpstr>
      <vt:lpstr>Precipitation intensities</vt:lpstr>
      <vt:lpstr>Precipitation intensities</vt:lpstr>
      <vt:lpstr>Precipitation intensities</vt:lpstr>
      <vt:lpstr>Precipitation intensities</vt:lpstr>
      <vt:lpstr>Let’s look at extra-tropical cyclones (ETCs)</vt:lpstr>
      <vt:lpstr>ETC densities</vt:lpstr>
      <vt:lpstr>Frequency Anomalies of maximum Vorticity of ETCS</vt:lpstr>
      <vt:lpstr>Let’s have a closer look at the upper Danube basin</vt:lpstr>
      <vt:lpstr>Hydrological impact over the upper Danube basin</vt:lpstr>
      <vt:lpstr>Hydrological impact over the upper Danube basin</vt:lpstr>
      <vt:lpstr>summary</vt:lpstr>
      <vt:lpstr>PowerPoint Presentation</vt:lpstr>
    </vt:vector>
  </TitlesOfParts>
  <Company>SMHI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statistics of selected meteorological events in CMIP5, CORDEX and in PRIMAVERA models</dc:title>
  <dc:creator>Strandberg Gustav</dc:creator>
  <cp:lastModifiedBy>Guentchev, Galia</cp:lastModifiedBy>
  <cp:revision>22</cp:revision>
  <dcterms:created xsi:type="dcterms:W3CDTF">2019-03-18T12:11:27Z</dcterms:created>
  <dcterms:modified xsi:type="dcterms:W3CDTF">2019-12-03T17:17:20Z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